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3" r:id="rId3"/>
    <p:sldId id="330" r:id="rId4"/>
    <p:sldId id="331" r:id="rId5"/>
    <p:sldId id="332" r:id="rId6"/>
    <p:sldId id="264" r:id="rId7"/>
    <p:sldId id="265" r:id="rId8"/>
    <p:sldId id="267" r:id="rId9"/>
    <p:sldId id="268" r:id="rId10"/>
    <p:sldId id="270" r:id="rId11"/>
    <p:sldId id="271" r:id="rId12"/>
    <p:sldId id="333" r:id="rId13"/>
    <p:sldId id="334" r:id="rId14"/>
    <p:sldId id="366" r:id="rId15"/>
    <p:sldId id="314" r:id="rId16"/>
    <p:sldId id="316" r:id="rId17"/>
    <p:sldId id="317" r:id="rId18"/>
    <p:sldId id="318" r:id="rId19"/>
    <p:sldId id="319" r:id="rId20"/>
    <p:sldId id="322" r:id="rId21"/>
    <p:sldId id="323" r:id="rId22"/>
    <p:sldId id="280" r:id="rId23"/>
    <p:sldId id="278" r:id="rId24"/>
    <p:sldId id="283" r:id="rId25"/>
    <p:sldId id="286" r:id="rId26"/>
    <p:sldId id="288" r:id="rId27"/>
    <p:sldId id="289" r:id="rId28"/>
    <p:sldId id="367" r:id="rId29"/>
    <p:sldId id="368" r:id="rId30"/>
    <p:sldId id="290" r:id="rId31"/>
    <p:sldId id="342" r:id="rId32"/>
    <p:sldId id="343" r:id="rId33"/>
    <p:sldId id="344" r:id="rId34"/>
    <p:sldId id="345" r:id="rId35"/>
    <p:sldId id="346" r:id="rId36"/>
    <p:sldId id="341" r:id="rId37"/>
    <p:sldId id="347" r:id="rId38"/>
    <p:sldId id="348" r:id="rId39"/>
    <p:sldId id="349" r:id="rId40"/>
    <p:sldId id="358" r:id="rId41"/>
    <p:sldId id="359" r:id="rId42"/>
    <p:sldId id="360" r:id="rId43"/>
    <p:sldId id="362" r:id="rId44"/>
    <p:sldId id="363" r:id="rId45"/>
    <p:sldId id="364" r:id="rId46"/>
    <p:sldId id="312" r:id="rId47"/>
    <p:sldId id="297" r:id="rId48"/>
    <p:sldId id="355" r:id="rId49"/>
    <p:sldId id="356" r:id="rId50"/>
    <p:sldId id="357" r:id="rId51"/>
    <p:sldId id="298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101" d="100"/>
          <a:sy n="101" d="100"/>
        </p:scale>
        <p:origin x="126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FC9A2-F524-45E1-A477-8C3B9ABD145C}" type="datetimeFigureOut">
              <a:rPr lang="en-US"/>
              <a:pPr>
                <a:defRPr/>
              </a:pPr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EC9F-B6F5-418E-9A57-ACE29A61BF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417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22093-EE88-41DE-A72C-566316872E07}" type="datetimeFigureOut">
              <a:rPr lang="en-US"/>
              <a:pPr>
                <a:defRPr/>
              </a:pPr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A156F-3778-4FF4-A75B-8102ADCB9A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788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296AB-8D45-43EE-949D-7116979B5DFF}" type="datetimeFigureOut">
              <a:rPr lang="en-US"/>
              <a:pPr>
                <a:defRPr/>
              </a:pPr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8E06-C455-4F50-9825-83585D9095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663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DF6C7-5EBA-45FF-B560-E1ADF47B99CF}" type="datetimeFigureOut">
              <a:rPr lang="en-US"/>
              <a:pPr>
                <a:defRPr/>
              </a:pPr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D56C-4A34-4B01-B59B-74116C3939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925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68787-7550-4D0F-8BA1-5974A46AF50F}" type="datetimeFigureOut">
              <a:rPr lang="en-US"/>
              <a:pPr>
                <a:defRPr/>
              </a:pPr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38913-E791-4FBD-8D17-EA6DCD0A4A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503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181F3-926E-48C9-A70F-C0A816960E08}" type="datetimeFigureOut">
              <a:rPr lang="en-US"/>
              <a:pPr>
                <a:defRPr/>
              </a:pPr>
              <a:t>8/30/2019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314E7-1664-4453-B62E-EB6EAAEDD7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517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8C04-4FF2-4F7F-B858-20D887594B5B}" type="datetimeFigureOut">
              <a:rPr lang="en-US"/>
              <a:pPr>
                <a:defRPr/>
              </a:pPr>
              <a:t>8/30/2019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E22FF-8498-4459-A43B-BF507BC059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951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C2AB3-B3DF-4DD7-A2C9-E21B691B747C}" type="datetimeFigureOut">
              <a:rPr lang="en-US"/>
              <a:pPr>
                <a:defRPr/>
              </a:pPr>
              <a:t>8/30/2019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94512-C8E5-4949-8BAB-126461BF35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312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8BCF9-4EB2-46A5-9436-54830370B4D3}" type="datetimeFigureOut">
              <a:rPr lang="en-US"/>
              <a:pPr>
                <a:defRPr/>
              </a:pPr>
              <a:t>8/30/2019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4CDB-E5BB-45EE-96B6-A7EDDA93D7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755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923E6-80E0-4BD6-81B1-F3B5B1E5DF8E}" type="datetimeFigureOut">
              <a:rPr lang="en-US"/>
              <a:pPr>
                <a:defRPr/>
              </a:pPr>
              <a:t>8/30/2019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C97FB-16AB-4392-BA63-48598BF506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202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CCFC-B558-426A-A3E0-9FE8F8FD2614}" type="datetimeFigureOut">
              <a:rPr lang="en-US"/>
              <a:pPr>
                <a:defRPr/>
              </a:pPr>
              <a:t>8/30/2019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51C9A-B6B5-4565-B4EB-76C403CC325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333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FA8F1F-8FF8-4FD1-991B-D330CDFEDA8C}" type="datetimeFigureOut">
              <a:rPr lang="en-US"/>
              <a:pPr>
                <a:defRPr/>
              </a:pPr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03A6666-3570-46DB-BEC6-39C5B232C9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143000" y="1066800"/>
            <a:ext cx="678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00FF"/>
                </a:solidFill>
              </a:rPr>
              <a:t>Argumentative Research</a:t>
            </a:r>
          </a:p>
        </p:txBody>
      </p:sp>
      <p:pic>
        <p:nvPicPr>
          <p:cNvPr id="2051" name="Picture 2" descr="Where are your manners? Eight delightful tips to help you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2438400"/>
            <a:ext cx="45815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eBooks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Electronic format</a:t>
            </a:r>
          </a:p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Can be viewed from any computer connected to the Internet</a:t>
            </a:r>
          </a:p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Can search for content within the book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 </a:t>
            </a:r>
            <a:r>
              <a:rPr lang="en-US" altLang="en-US" smtClean="0">
                <a:solidFill>
                  <a:srgbClr val="0000FF"/>
                </a:solidFill>
              </a:rPr>
              <a:t>Search the same way you would for a print book</a:t>
            </a:r>
          </a:p>
        </p:txBody>
      </p:sp>
      <p:sp>
        <p:nvSpPr>
          <p:cNvPr id="1229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957388"/>
            <a:ext cx="65055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p Arrow 2"/>
          <p:cNvSpPr/>
          <p:nvPr/>
        </p:nvSpPr>
        <p:spPr>
          <a:xfrm>
            <a:off x="1828800" y="3352800"/>
            <a:ext cx="1524000" cy="6858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Enter search terms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Narrow the search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1455738"/>
            <a:ext cx="567055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295400" y="3252788"/>
            <a:ext cx="517525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Click here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295400" y="5334000"/>
            <a:ext cx="517525" cy="56356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Click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Click View eBook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2338388"/>
            <a:ext cx="44005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p Arrow 2"/>
          <p:cNvSpPr/>
          <p:nvPr/>
        </p:nvSpPr>
        <p:spPr>
          <a:xfrm>
            <a:off x="3352800" y="3863975"/>
            <a:ext cx="1371600" cy="8382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Click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English: Get the Detailed Record</a:t>
            </a:r>
            <a:endParaRPr lang="en-US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1536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2078038"/>
            <a:ext cx="5622925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/>
          <p:cNvSpPr/>
          <p:nvPr/>
        </p:nvSpPr>
        <p:spPr>
          <a:xfrm>
            <a:off x="6400800" y="2819400"/>
            <a:ext cx="1139825" cy="23622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You </a:t>
            </a:r>
            <a:r>
              <a:rPr lang="en-US" sz="800" dirty="0"/>
              <a:t>can </a:t>
            </a:r>
            <a:r>
              <a:rPr lang="en-US" sz="800" dirty="0"/>
              <a:t>use this information to create your citation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Click on Full Text to open</a:t>
            </a:r>
            <a:br>
              <a:rPr lang="en-US" altLang="en-US" smtClean="0">
                <a:solidFill>
                  <a:srgbClr val="0000FF"/>
                </a:solidFill>
              </a:rPr>
            </a:br>
            <a:r>
              <a:rPr lang="en-US" altLang="en-US" smtClean="0">
                <a:solidFill>
                  <a:srgbClr val="0000FF"/>
                </a:solidFill>
              </a:rPr>
              <a:t>the eBook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2070100"/>
            <a:ext cx="678815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>
            <a:off x="1177925" y="2895600"/>
            <a:ext cx="1295400" cy="8382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Click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Click on Search within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885950"/>
            <a:ext cx="69437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1828800" y="1703388"/>
            <a:ext cx="990600" cy="36195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Click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Enter your search terms</a:t>
            </a:r>
            <a:br>
              <a:rPr lang="en-US" altLang="en-US" smtClean="0">
                <a:solidFill>
                  <a:srgbClr val="0000FF"/>
                </a:solidFill>
              </a:rPr>
            </a:br>
            <a:r>
              <a:rPr lang="en-US" altLang="en-US" smtClean="0">
                <a:solidFill>
                  <a:srgbClr val="0000FF"/>
                </a:solidFill>
              </a:rPr>
              <a:t>and hit Enter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447925"/>
            <a:ext cx="26384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>
          <a:xfrm>
            <a:off x="5472113" y="2447925"/>
            <a:ext cx="1081087" cy="1514475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Click the magnifying glass or hit Enter to begin the search</a:t>
            </a:r>
          </a:p>
        </p:txBody>
      </p:sp>
      <p:sp>
        <p:nvSpPr>
          <p:cNvPr id="3" name="Up Arrow 2"/>
          <p:cNvSpPr/>
          <p:nvPr/>
        </p:nvSpPr>
        <p:spPr>
          <a:xfrm>
            <a:off x="2676525" y="3352800"/>
            <a:ext cx="1752600" cy="10668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Enter search terms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Click on a page number </a:t>
            </a:r>
            <a:br>
              <a:rPr lang="en-US" altLang="en-US" smtClean="0">
                <a:solidFill>
                  <a:srgbClr val="0000FF"/>
                </a:solidFill>
              </a:rPr>
            </a:br>
            <a:r>
              <a:rPr lang="en-US" altLang="en-US" smtClean="0">
                <a:solidFill>
                  <a:srgbClr val="0000FF"/>
                </a:solidFill>
              </a:rPr>
              <a:t>to go to that page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214563"/>
            <a:ext cx="689610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990600" y="2971800"/>
            <a:ext cx="990600" cy="4572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Page 292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858000" y="3633788"/>
            <a:ext cx="685800" cy="762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Page 292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Don’t forget the citation information!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English students must create their citations using </a:t>
            </a:r>
            <a:r>
              <a:rPr lang="en-US" altLang="en-US" i="1" smtClean="0">
                <a:solidFill>
                  <a:srgbClr val="0000FF"/>
                </a:solidFill>
              </a:rPr>
              <a:t>The Little Seagull Handbook</a:t>
            </a:r>
            <a:r>
              <a:rPr lang="en-US" altLang="en-US" smtClean="0">
                <a:solidFill>
                  <a:srgbClr val="0000FF"/>
                </a:solidFill>
              </a:rPr>
              <a:t>.</a:t>
            </a:r>
          </a:p>
          <a:p>
            <a:r>
              <a:rPr lang="en-US" altLang="en-US" smtClean="0">
                <a:solidFill>
                  <a:srgbClr val="0000FF"/>
                </a:solidFill>
              </a:rPr>
              <a:t>Other classes may be allowed to use the Cite feature.</a:t>
            </a:r>
          </a:p>
          <a:p>
            <a:r>
              <a:rPr lang="en-US" altLang="en-US" smtClean="0">
                <a:solidFill>
                  <a:srgbClr val="0000FF"/>
                </a:solidFill>
              </a:rPr>
              <a:t>Ask your instructor which format is required for use in your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FF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0000FF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FF"/>
                </a:solidFill>
              </a:rPr>
              <a:t>This tutorial will take you through the steps of doing research using the ebooks and databases available through the Kilgore College Library.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Other: Click on the Cite icon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95500"/>
            <a:ext cx="6553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1905000" y="1676400"/>
            <a:ext cx="1371600" cy="66198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Click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Scroll down to the designated format. Copy and paste to your citations page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709863"/>
            <a:ext cx="737235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447800" y="2057400"/>
            <a:ext cx="6019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FF"/>
                </a:solidFill>
                <a:latin typeface="Arial" panose="020B0604020202020204" pitchFamily="34" charset="0"/>
              </a:rPr>
              <a:t>Why should I use a database instead of  the Internet?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Databases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Anyone can create an Internet site.</a:t>
            </a:r>
          </a:p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Internet sites are not always reliable.</a:t>
            </a:r>
          </a:p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You have to do extra checking to validate  Internet sites.</a:t>
            </a:r>
          </a:p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Databases contain information from reliable sources.</a:t>
            </a:r>
          </a:p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Databases contain accurate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Databases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FF"/>
                </a:solidFill>
              </a:rPr>
              <a:t>If your search terms are more than one word, try placing them in quotation marks so the database will search for the terms as a phrase: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FF"/>
                </a:solidFill>
              </a:rPr>
              <a:t>		“gun control”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FF"/>
                </a:solidFill>
              </a:rPr>
              <a:t>Or, try a phrase and another term: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FF"/>
                </a:solidFill>
              </a:rPr>
              <a:t>		“gun control” AND crime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To keep the article: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Print it out</a:t>
            </a:r>
          </a:p>
          <a:p>
            <a:r>
              <a:rPr lang="en-US" altLang="en-US" smtClean="0">
                <a:solidFill>
                  <a:srgbClr val="0000FF"/>
                </a:solidFill>
              </a:rPr>
              <a:t>Save it to a flash drive</a:t>
            </a:r>
          </a:p>
          <a:p>
            <a:r>
              <a:rPr lang="en-US" altLang="en-US" smtClean="0">
                <a:solidFill>
                  <a:srgbClr val="0000FF"/>
                </a:solidFill>
              </a:rPr>
              <a:t>Send it to your email</a:t>
            </a:r>
          </a:p>
          <a:p>
            <a:endParaRPr lang="en-US" altLang="en-US" smtClean="0">
              <a:solidFill>
                <a:srgbClr val="0000FF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FF"/>
                </a:solidFill>
              </a:rPr>
              <a:t>Remember: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i="1" smtClean="0">
                <a:solidFill>
                  <a:srgbClr val="0000FF"/>
                </a:solidFill>
              </a:rPr>
              <a:t>Be sure you get all of the information you will need for the bibliography!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Opposing Viewpoints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This database is excellent for research because it gives articles on more than one side of an issue.</a:t>
            </a:r>
          </a:p>
          <a:p>
            <a:r>
              <a:rPr lang="en-US" altLang="en-US" smtClean="0">
                <a:solidFill>
                  <a:srgbClr val="0000FF"/>
                </a:solidFill>
              </a:rPr>
              <a:t>In any argument, you need to know what the opposition thinks, so that you can be prepared to counter their points.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Select Databases</a:t>
            </a:r>
          </a:p>
        </p:txBody>
      </p:sp>
      <p:sp>
        <p:nvSpPr>
          <p:cNvPr id="2867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981200"/>
            <a:ext cx="6210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6"/>
          <p:cNvSpPr/>
          <p:nvPr/>
        </p:nvSpPr>
        <p:spPr>
          <a:xfrm>
            <a:off x="4267200" y="4267200"/>
            <a:ext cx="1066800" cy="792163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Click here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46063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Click on a subject area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1811338"/>
            <a:ext cx="376555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133600" y="3429000"/>
            <a:ext cx="914400" cy="99377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Click here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Scroll down and click on</a:t>
            </a:r>
            <a:br>
              <a:rPr lang="en-US" altLang="en-US" smtClean="0">
                <a:solidFill>
                  <a:srgbClr val="0000FF"/>
                </a:solidFill>
              </a:rPr>
            </a:br>
            <a:r>
              <a:rPr lang="en-US" altLang="en-US" smtClean="0">
                <a:solidFill>
                  <a:srgbClr val="0000FF"/>
                </a:solidFill>
              </a:rPr>
              <a:t>Opposing Viewpoints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6562725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923925" y="2667000"/>
            <a:ext cx="838200" cy="1066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Click here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629400" y="3016250"/>
            <a:ext cx="1143000" cy="177641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Move the gray box to scroll through the databases in the subject area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Accessing from Off Campus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0000FF"/>
                </a:solidFill>
              </a:rPr>
              <a:t>When you access ebooks or databases from off campus, a screen will appear asking for your username and password.</a:t>
            </a:r>
          </a:p>
          <a:p>
            <a:r>
              <a:rPr lang="en-US" altLang="en-US" sz="2800" smtClean="0">
                <a:solidFill>
                  <a:srgbClr val="0000FF"/>
                </a:solidFill>
              </a:rPr>
              <a:t>Username is a combination of the first four letters of your last name, first four letters of your first name, and the last four digits of your KC ID.</a:t>
            </a:r>
          </a:p>
          <a:p>
            <a:r>
              <a:rPr lang="en-US" altLang="en-US" sz="2800" smtClean="0">
                <a:solidFill>
                  <a:srgbClr val="0000FF"/>
                </a:solidFill>
              </a:rPr>
              <a:t>Password is the word Student and your 4-digit month and day of birth.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Enter Search terms. Search</a:t>
            </a:r>
          </a:p>
        </p:txBody>
      </p:sp>
      <p:sp>
        <p:nvSpPr>
          <p:cNvPr id="31747" name="Content Placeholder 1"/>
          <p:cNvSpPr>
            <a:spLocks noGrp="1"/>
          </p:cNvSpPr>
          <p:nvPr>
            <p:ph idx="1"/>
          </p:nvPr>
        </p:nvSpPr>
        <p:spPr>
          <a:xfrm>
            <a:off x="457200" y="150653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828800"/>
            <a:ext cx="697230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p Arrow 2"/>
          <p:cNvSpPr/>
          <p:nvPr/>
        </p:nvSpPr>
        <p:spPr>
          <a:xfrm>
            <a:off x="1524000" y="3422650"/>
            <a:ext cx="1371600" cy="69215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Enter search terms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Click on an area to see all of the titles for that section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01650" y="1609725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8801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4076700" y="1609725"/>
            <a:ext cx="990600" cy="581025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Click here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143000" y="4953000"/>
            <a:ext cx="685800" cy="8382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Or, Click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Click a title to read the article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09600" y="1284288"/>
            <a:ext cx="8077200" cy="47386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752600"/>
            <a:ext cx="5305425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143000" y="3309938"/>
            <a:ext cx="852488" cy="685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Click on the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Read the article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600200"/>
            <a:ext cx="721042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Citation information is at the bottom of the page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358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209800"/>
            <a:ext cx="79724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Or, click on Cite icon</a:t>
            </a:r>
            <a:br>
              <a:rPr lang="en-US" altLang="en-US" smtClean="0">
                <a:solidFill>
                  <a:srgbClr val="0000FF"/>
                </a:solidFill>
              </a:rPr>
            </a:br>
            <a:r>
              <a:rPr lang="en-US" altLang="en-US" smtClean="0">
                <a:solidFill>
                  <a:srgbClr val="0000FF"/>
                </a:solidFill>
              </a:rPr>
              <a:t>at the top of the page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362200"/>
            <a:ext cx="73818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p Arrow 2"/>
          <p:cNvSpPr/>
          <p:nvPr/>
        </p:nvSpPr>
        <p:spPr>
          <a:xfrm>
            <a:off x="5715000" y="3124200"/>
            <a:ext cx="838200" cy="5334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Click here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You could choose a topic</a:t>
            </a:r>
            <a:br>
              <a:rPr lang="en-US" altLang="en-US" smtClean="0">
                <a:solidFill>
                  <a:srgbClr val="0000FF"/>
                </a:solidFill>
              </a:rPr>
            </a:br>
            <a:r>
              <a:rPr lang="en-US" altLang="en-US" smtClean="0">
                <a:solidFill>
                  <a:srgbClr val="0000FF"/>
                </a:solidFill>
              </a:rPr>
              <a:t>from the list on the lower half of the main page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2378075"/>
            <a:ext cx="6556375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Click on a subject area</a:t>
            </a:r>
            <a:br>
              <a:rPr lang="en-US" altLang="en-US" smtClean="0">
                <a:solidFill>
                  <a:srgbClr val="0000FF"/>
                </a:solidFill>
              </a:rPr>
            </a:br>
            <a:r>
              <a:rPr lang="en-US" altLang="en-US" smtClean="0">
                <a:solidFill>
                  <a:srgbClr val="0000FF"/>
                </a:solidFill>
              </a:rPr>
              <a:t>to see a longer list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95300" y="1524000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3891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2390775"/>
            <a:ext cx="36480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2895600" y="2165350"/>
            <a:ext cx="1295400" cy="4572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Click here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Choose a topic from the list</a:t>
            </a:r>
            <a:endParaRPr lang="en-US" altLang="en-US" smtClean="0">
              <a:solidFill>
                <a:srgbClr val="0070C0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399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81150"/>
            <a:ext cx="6142038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514600"/>
          </a:xfrm>
        </p:spPr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Global Issues in Context uses the same search methods as Opposing Viewpoints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828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43325"/>
            <a:ext cx="594360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FF"/>
                </a:solidFill>
              </a:rPr>
              <a:t>So if your name is Jamie Cruze, your KC ID is 123456789, and you were born on November 27, you would enter the following: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FF"/>
                </a:solidFill>
              </a:rPr>
              <a:t>	Username:		cruzjami6789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FF"/>
                </a:solidFill>
              </a:rPr>
              <a:t>	Password:		Student1127</a:t>
            </a:r>
            <a:r>
              <a:rPr lang="en-US" altLang="en-US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Academic Search Complete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419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452688"/>
            <a:ext cx="47815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524000" y="2667000"/>
            <a:ext cx="762000" cy="685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Click here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Enter search terms &amp; click Full Text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938338"/>
            <a:ext cx="6718300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3581400" y="1600200"/>
            <a:ext cx="1371600" cy="5334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Enter terms here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31850" y="4876800"/>
            <a:ext cx="762000" cy="381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Click here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Click Full Text to view the article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440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725613"/>
            <a:ext cx="72771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609600" y="3733800"/>
            <a:ext cx="13716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Click here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Read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450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600200"/>
            <a:ext cx="49530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Click the Cite icon on the right side of the page to get the citation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1862138"/>
            <a:ext cx="11334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5138738" y="3581400"/>
            <a:ext cx="728662" cy="6858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Click here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Scroll down to get the</a:t>
            </a:r>
            <a:br>
              <a:rPr lang="en-US" altLang="en-US" smtClean="0">
                <a:solidFill>
                  <a:srgbClr val="0000FF"/>
                </a:solidFill>
              </a:rPr>
            </a:br>
            <a:r>
              <a:rPr lang="en-US" altLang="en-US" smtClean="0">
                <a:solidFill>
                  <a:srgbClr val="0000FF"/>
                </a:solidFill>
              </a:rPr>
              <a:t>correct citation format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471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133600"/>
            <a:ext cx="7851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>
                <a:solidFill>
                  <a:srgbClr val="0000FF"/>
                </a:solidFill>
              </a:rPr>
              <a:t>The Little Seagull Handbook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Just because the database says the citation it provides is in MLA format does not mean it is correct. </a:t>
            </a:r>
          </a:p>
          <a:p>
            <a:r>
              <a:rPr lang="en-US" altLang="en-US" smtClean="0">
                <a:solidFill>
                  <a:srgbClr val="0000FF"/>
                </a:solidFill>
              </a:rPr>
              <a:t>For English papers, check everything against what is in </a:t>
            </a:r>
            <a:r>
              <a:rPr lang="en-US" altLang="en-US" i="1" smtClean="0">
                <a:solidFill>
                  <a:srgbClr val="0000FF"/>
                </a:solidFill>
              </a:rPr>
              <a:t>The Little Seagull Handbook.</a:t>
            </a:r>
          </a:p>
          <a:p>
            <a:r>
              <a:rPr lang="en-US" altLang="en-US" smtClean="0">
                <a:solidFill>
                  <a:srgbClr val="0000FF"/>
                </a:solidFill>
              </a:rPr>
              <a:t>If it doesn’t agree with what is in the handbook, it will be counted off on your grade.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For more help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Ask-A-Librarian: email reference service</a:t>
            </a:r>
          </a:p>
          <a:p>
            <a:r>
              <a:rPr lang="en-US" altLang="en-US" smtClean="0">
                <a:solidFill>
                  <a:srgbClr val="0000FF"/>
                </a:solidFill>
              </a:rPr>
              <a:t>Call the Library: 903-983-8237</a:t>
            </a:r>
          </a:p>
          <a:p>
            <a:r>
              <a:rPr lang="en-US" altLang="en-US" smtClean="0">
                <a:solidFill>
                  <a:srgbClr val="0000FF"/>
                </a:solidFill>
              </a:rPr>
              <a:t>Ask any librarian at the KC Library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Click Ask-A-Librarian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501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2143125"/>
            <a:ext cx="28289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133600" y="2895600"/>
            <a:ext cx="1481138" cy="8382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Click here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Complete the form and submit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512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1524000"/>
            <a:ext cx="4740275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62000" y="4114800"/>
            <a:ext cx="1355725" cy="1143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Always make sure your email address is correct so you will get your answer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Finding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00FF"/>
                </a:solidFill>
              </a:rPr>
              <a:t>Go to the KC Library web site at https://library.kilgore.edu</a:t>
            </a:r>
          </a:p>
          <a:p>
            <a:pPr eaLnBrk="1" hangingPunct="1">
              <a:defRPr/>
            </a:pPr>
            <a:r>
              <a:rPr lang="en-US" altLang="en-US" dirty="0" smtClean="0">
                <a:solidFill>
                  <a:srgbClr val="0000FF"/>
                </a:solidFill>
              </a:rPr>
              <a:t>Enter your term(s)</a:t>
            </a:r>
          </a:p>
          <a:p>
            <a:pPr eaLnBrk="1" hangingPunct="1">
              <a:defRPr/>
            </a:pPr>
            <a:r>
              <a:rPr lang="en-US" altLang="en-US" dirty="0" smtClean="0">
                <a:solidFill>
                  <a:srgbClr val="0000FF"/>
                </a:solidFill>
              </a:rPr>
              <a:t>Search</a:t>
            </a:r>
          </a:p>
          <a:p>
            <a:pPr eaLnBrk="1" hangingPunct="1">
              <a:defRPr/>
            </a:pPr>
            <a:r>
              <a:rPr lang="en-US" altLang="en-US" dirty="0" smtClean="0">
                <a:solidFill>
                  <a:srgbClr val="0000FF"/>
                </a:solidFill>
              </a:rPr>
              <a:t>Review the results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Ask-A-Librarian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FF"/>
                </a:solidFill>
              </a:rPr>
              <a:t>If it is a night, weekend, or holiday, you will have to wait until the next working day to get your answer.</a:t>
            </a:r>
          </a:p>
          <a:p>
            <a:r>
              <a:rPr lang="en-US" altLang="en-US" smtClean="0">
                <a:solidFill>
                  <a:srgbClr val="0000FF"/>
                </a:solidFill>
              </a:rPr>
              <a:t>We won’t do the work for you, but we can point you in the right direction:</a:t>
            </a:r>
          </a:p>
          <a:p>
            <a:pPr lvl="1"/>
            <a:r>
              <a:rPr lang="en-US" altLang="en-US" smtClean="0">
                <a:solidFill>
                  <a:srgbClr val="0000FF"/>
                </a:solidFill>
              </a:rPr>
              <a:t>Suggest databases to use</a:t>
            </a:r>
          </a:p>
          <a:p>
            <a:pPr lvl="1"/>
            <a:r>
              <a:rPr lang="en-US" altLang="en-US" smtClean="0">
                <a:solidFill>
                  <a:srgbClr val="0000FF"/>
                </a:solidFill>
              </a:rPr>
              <a:t>Suggest how you might rephrase the search terms to get better results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1295400"/>
            <a:ext cx="6477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0000FF"/>
                </a:solidFill>
                <a:latin typeface="Arial" panose="020B0604020202020204" pitchFamily="34" charset="0"/>
              </a:rPr>
              <a:t>Good Luck!</a:t>
            </a:r>
          </a:p>
        </p:txBody>
      </p:sp>
      <p:pic>
        <p:nvPicPr>
          <p:cNvPr id="53251" name="Picture 1" descr="Хајде да се играмо | Сајт за децу, учитеље и родитеље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3124200"/>
            <a:ext cx="362585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https://library.kilgore.edu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497013"/>
            <a:ext cx="6654800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990725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Enter search terms in the</a:t>
            </a:r>
            <a:br>
              <a:rPr lang="en-US" altLang="en-US" smtClean="0">
                <a:solidFill>
                  <a:srgbClr val="0000FF"/>
                </a:solidFill>
              </a:rPr>
            </a:br>
            <a:r>
              <a:rPr lang="en-US" altLang="en-US" smtClean="0">
                <a:solidFill>
                  <a:srgbClr val="0000FF"/>
                </a:solidFill>
              </a:rPr>
              <a:t>search box.  Search.</a:t>
            </a:r>
          </a:p>
        </p:txBody>
      </p:sp>
      <p:sp>
        <p:nvSpPr>
          <p:cNvPr id="819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295525"/>
            <a:ext cx="64865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p Arrow 2"/>
          <p:cNvSpPr/>
          <p:nvPr/>
        </p:nvSpPr>
        <p:spPr>
          <a:xfrm>
            <a:off x="1828800" y="4038600"/>
            <a:ext cx="1676400" cy="8382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Enter search terms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Review the results</a:t>
            </a:r>
          </a:p>
        </p:txBody>
      </p:sp>
      <p:sp>
        <p:nvSpPr>
          <p:cNvPr id="9219" name="Content Placeholder 1"/>
          <p:cNvSpPr>
            <a:spLocks noGrp="1"/>
          </p:cNvSpPr>
          <p:nvPr>
            <p:ph idx="1"/>
          </p:nvPr>
        </p:nvSpPr>
        <p:spPr>
          <a:xfrm>
            <a:off x="457200" y="154463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427163"/>
            <a:ext cx="8275638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762000" y="1138238"/>
            <a:ext cx="685800" cy="685800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That’s a lot of results!</a:t>
            </a:r>
          </a:p>
        </p:txBody>
      </p:sp>
      <p:sp>
        <p:nvSpPr>
          <p:cNvPr id="6" name="Right Arrow 5"/>
          <p:cNvSpPr/>
          <p:nvPr/>
        </p:nvSpPr>
        <p:spPr>
          <a:xfrm>
            <a:off x="-28575" y="3230563"/>
            <a:ext cx="866775" cy="8382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Click here to narrow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The Call Number tells you where to find the book on the shelf</a:t>
            </a:r>
          </a:p>
        </p:txBody>
      </p:sp>
      <p:sp>
        <p:nvSpPr>
          <p:cNvPr id="10243" name="Content Placeholder 1"/>
          <p:cNvSpPr>
            <a:spLocks noGrp="1"/>
          </p:cNvSpPr>
          <p:nvPr>
            <p:ph idx="1"/>
          </p:nvPr>
        </p:nvSpPr>
        <p:spPr>
          <a:xfrm>
            <a:off x="419100" y="1600200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38350"/>
            <a:ext cx="538003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p Arrow 2"/>
          <p:cNvSpPr/>
          <p:nvPr/>
        </p:nvSpPr>
        <p:spPr>
          <a:xfrm>
            <a:off x="3352800" y="4343400"/>
            <a:ext cx="1570038" cy="4572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Call Number</a:t>
            </a:r>
          </a:p>
        </p:txBody>
      </p:sp>
      <p:sp>
        <p:nvSpPr>
          <p:cNvPr id="2" name="Left Arrow 1"/>
          <p:cNvSpPr/>
          <p:nvPr/>
        </p:nvSpPr>
        <p:spPr>
          <a:xfrm>
            <a:off x="3886200" y="2657475"/>
            <a:ext cx="1295400" cy="5334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/>
              <a:t>This is a print 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892</Words>
  <Application>Microsoft Office PowerPoint</Application>
  <PresentationFormat>On-screen Show (4:3)</PresentationFormat>
  <Paragraphs>166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Calibri</vt:lpstr>
      <vt:lpstr>Office Theme</vt:lpstr>
      <vt:lpstr>PowerPoint Presentation</vt:lpstr>
      <vt:lpstr> </vt:lpstr>
      <vt:lpstr>Accessing from Off Campus</vt:lpstr>
      <vt:lpstr>Example</vt:lpstr>
      <vt:lpstr>Finding Books</vt:lpstr>
      <vt:lpstr>https://library.kilgore.edu</vt:lpstr>
      <vt:lpstr>Enter search terms in the search box.  Search.</vt:lpstr>
      <vt:lpstr>Review the results</vt:lpstr>
      <vt:lpstr>The Call Number tells you where to find the book on the shelf</vt:lpstr>
      <vt:lpstr>eBooks</vt:lpstr>
      <vt:lpstr> Search the same way you would for a print book</vt:lpstr>
      <vt:lpstr>Narrow the search</vt:lpstr>
      <vt:lpstr>Click View eBook</vt:lpstr>
      <vt:lpstr>English: Get the Detailed Record</vt:lpstr>
      <vt:lpstr>Click on Full Text to open the eBook</vt:lpstr>
      <vt:lpstr>Click on Search within</vt:lpstr>
      <vt:lpstr>Enter your search terms and hit Enter</vt:lpstr>
      <vt:lpstr>Click on a page number  to go to that page</vt:lpstr>
      <vt:lpstr>Don’t forget the citation information!</vt:lpstr>
      <vt:lpstr>Other: Click on the Cite icon</vt:lpstr>
      <vt:lpstr>Scroll down to the designated format. Copy and paste to your citations page </vt:lpstr>
      <vt:lpstr>PowerPoint Presentation</vt:lpstr>
      <vt:lpstr>Databases</vt:lpstr>
      <vt:lpstr>Databases</vt:lpstr>
      <vt:lpstr>To keep the article:</vt:lpstr>
      <vt:lpstr>Opposing Viewpoints</vt:lpstr>
      <vt:lpstr>Select Databases</vt:lpstr>
      <vt:lpstr>Click on a subject area</vt:lpstr>
      <vt:lpstr>Scroll down and click on Opposing Viewpoints</vt:lpstr>
      <vt:lpstr>Enter Search terms. Search</vt:lpstr>
      <vt:lpstr>Click on an area to see all of the titles for that section</vt:lpstr>
      <vt:lpstr>Click a title to read the article</vt:lpstr>
      <vt:lpstr>Read the article</vt:lpstr>
      <vt:lpstr>Citation information is at the bottom of the page</vt:lpstr>
      <vt:lpstr>Or, click on Cite icon at the top of the page</vt:lpstr>
      <vt:lpstr>You could choose a topic from the list on the lower half of the main page</vt:lpstr>
      <vt:lpstr>Click on a subject area to see a longer list</vt:lpstr>
      <vt:lpstr>Choose a topic from the list</vt:lpstr>
      <vt:lpstr>Global Issues in Context uses the same search methods as Opposing Viewpoints</vt:lpstr>
      <vt:lpstr>Academic Search Complete</vt:lpstr>
      <vt:lpstr>Enter search terms &amp; click Full Text</vt:lpstr>
      <vt:lpstr>Click Full Text to view the article</vt:lpstr>
      <vt:lpstr>Read</vt:lpstr>
      <vt:lpstr>Click the Cite icon on the right side of the page to get the citation</vt:lpstr>
      <vt:lpstr>Scroll down to get the correct citation format</vt:lpstr>
      <vt:lpstr>The Little Seagull Handbook</vt:lpstr>
      <vt:lpstr>For more help</vt:lpstr>
      <vt:lpstr>Click Ask-A-Librarian</vt:lpstr>
      <vt:lpstr>Complete the form and submit</vt:lpstr>
      <vt:lpstr>Ask-A-Librarian</vt:lpstr>
      <vt:lpstr>PowerPoint Presentation</vt:lpstr>
    </vt:vector>
  </TitlesOfParts>
  <Company>Kilgore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swilson</dc:creator>
  <cp:lastModifiedBy>Tashauna Morris</cp:lastModifiedBy>
  <cp:revision>113</cp:revision>
  <dcterms:created xsi:type="dcterms:W3CDTF">2009-09-21T20:12:00Z</dcterms:created>
  <dcterms:modified xsi:type="dcterms:W3CDTF">2019-08-30T18:19:38Z</dcterms:modified>
</cp:coreProperties>
</file>