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308" r:id="rId5"/>
    <p:sldId id="309" r:id="rId6"/>
    <p:sldId id="310" r:id="rId7"/>
    <p:sldId id="311" r:id="rId8"/>
    <p:sldId id="312" r:id="rId9"/>
    <p:sldId id="313" r:id="rId10"/>
    <p:sldId id="314" r:id="rId11"/>
    <p:sldId id="315" r:id="rId12"/>
    <p:sldId id="316" r:id="rId13"/>
    <p:sldId id="333" r:id="rId14"/>
    <p:sldId id="317" r:id="rId15"/>
    <p:sldId id="318" r:id="rId16"/>
    <p:sldId id="338" r:id="rId17"/>
    <p:sldId id="339" r:id="rId18"/>
    <p:sldId id="319" r:id="rId19"/>
    <p:sldId id="320" r:id="rId20"/>
    <p:sldId id="334" r:id="rId21"/>
    <p:sldId id="335" r:id="rId22"/>
    <p:sldId id="322" r:id="rId23"/>
    <p:sldId id="260" r:id="rId24"/>
    <p:sldId id="261" r:id="rId25"/>
    <p:sldId id="262" r:id="rId26"/>
    <p:sldId id="263" r:id="rId27"/>
    <p:sldId id="264" r:id="rId28"/>
    <p:sldId id="265" r:id="rId29"/>
    <p:sldId id="266" r:id="rId30"/>
    <p:sldId id="324" r:id="rId31"/>
    <p:sldId id="325" r:id="rId32"/>
    <p:sldId id="326" r:id="rId33"/>
    <p:sldId id="267" r:id="rId34"/>
    <p:sldId id="268" r:id="rId35"/>
    <p:sldId id="269" r:id="rId36"/>
    <p:sldId id="270" r:id="rId37"/>
    <p:sldId id="278" r:id="rId38"/>
    <p:sldId id="327" r:id="rId39"/>
    <p:sldId id="287" r:id="rId40"/>
    <p:sldId id="288" r:id="rId41"/>
    <p:sldId id="289" r:id="rId42"/>
    <p:sldId id="290" r:id="rId43"/>
    <p:sldId id="291" r:id="rId44"/>
    <p:sldId id="329" r:id="rId45"/>
    <p:sldId id="292" r:id="rId46"/>
    <p:sldId id="296" r:id="rId47"/>
    <p:sldId id="294" r:id="rId48"/>
    <p:sldId id="295" r:id="rId49"/>
    <p:sldId id="297" r:id="rId50"/>
    <p:sldId id="298" r:id="rId51"/>
    <p:sldId id="299" r:id="rId52"/>
    <p:sldId id="332" r:id="rId53"/>
    <p:sldId id="300" r:id="rId54"/>
    <p:sldId id="301" r:id="rId55"/>
    <p:sldId id="302" r:id="rId56"/>
    <p:sldId id="303" r:id="rId57"/>
    <p:sldId id="304" r:id="rId58"/>
    <p:sldId id="306" r:id="rId59"/>
    <p:sldId id="30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086949-8511-4028-8A08-8D38BB71A242}" type="datetimeFigureOut">
              <a:rPr lang="en-US" smtClean="0"/>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BEBCC-5AE4-4B7D-9AB6-10D20C6B17E2}" type="slidenum">
              <a:rPr lang="en-US" smtClean="0"/>
              <a:t>‹#›</a:t>
            </a:fld>
            <a:endParaRPr lang="en-US" dirty="0"/>
          </a:p>
        </p:txBody>
      </p:sp>
    </p:spTree>
    <p:extLst>
      <p:ext uri="{BB962C8B-B14F-4D97-AF65-F5344CB8AC3E}">
        <p14:creationId xmlns:p14="http://schemas.microsoft.com/office/powerpoint/2010/main" val="1295917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86949-8511-4028-8A08-8D38BB71A242}" type="datetimeFigureOut">
              <a:rPr lang="en-US" smtClean="0"/>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BEBCC-5AE4-4B7D-9AB6-10D20C6B17E2}" type="slidenum">
              <a:rPr lang="en-US" smtClean="0"/>
              <a:t>‹#›</a:t>
            </a:fld>
            <a:endParaRPr lang="en-US" dirty="0"/>
          </a:p>
        </p:txBody>
      </p:sp>
    </p:spTree>
    <p:extLst>
      <p:ext uri="{BB962C8B-B14F-4D97-AF65-F5344CB8AC3E}">
        <p14:creationId xmlns:p14="http://schemas.microsoft.com/office/powerpoint/2010/main" val="231911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86949-8511-4028-8A08-8D38BB71A242}" type="datetimeFigureOut">
              <a:rPr lang="en-US" smtClean="0"/>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BEBCC-5AE4-4B7D-9AB6-10D20C6B17E2}" type="slidenum">
              <a:rPr lang="en-US" smtClean="0"/>
              <a:t>‹#›</a:t>
            </a:fld>
            <a:endParaRPr lang="en-US" dirty="0"/>
          </a:p>
        </p:txBody>
      </p:sp>
    </p:spTree>
    <p:extLst>
      <p:ext uri="{BB962C8B-B14F-4D97-AF65-F5344CB8AC3E}">
        <p14:creationId xmlns:p14="http://schemas.microsoft.com/office/powerpoint/2010/main" val="372911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86949-8511-4028-8A08-8D38BB71A242}" type="datetimeFigureOut">
              <a:rPr lang="en-US" smtClean="0"/>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BEBCC-5AE4-4B7D-9AB6-10D20C6B17E2}" type="slidenum">
              <a:rPr lang="en-US" smtClean="0"/>
              <a:t>‹#›</a:t>
            </a:fld>
            <a:endParaRPr lang="en-US" dirty="0"/>
          </a:p>
        </p:txBody>
      </p:sp>
    </p:spTree>
    <p:extLst>
      <p:ext uri="{BB962C8B-B14F-4D97-AF65-F5344CB8AC3E}">
        <p14:creationId xmlns:p14="http://schemas.microsoft.com/office/powerpoint/2010/main" val="383817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086949-8511-4028-8A08-8D38BB71A242}" type="datetimeFigureOut">
              <a:rPr lang="en-US" smtClean="0"/>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2BEBCC-5AE4-4B7D-9AB6-10D20C6B17E2}" type="slidenum">
              <a:rPr lang="en-US" smtClean="0"/>
              <a:t>‹#›</a:t>
            </a:fld>
            <a:endParaRPr lang="en-US" dirty="0"/>
          </a:p>
        </p:txBody>
      </p:sp>
    </p:spTree>
    <p:extLst>
      <p:ext uri="{BB962C8B-B14F-4D97-AF65-F5344CB8AC3E}">
        <p14:creationId xmlns:p14="http://schemas.microsoft.com/office/powerpoint/2010/main" val="254839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086949-8511-4028-8A08-8D38BB71A242}" type="datetimeFigureOut">
              <a:rPr lang="en-US" smtClean="0"/>
              <a:t>8/20/2019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2BEBCC-5AE4-4B7D-9AB6-10D20C6B17E2}" type="slidenum">
              <a:rPr lang="en-US" smtClean="0"/>
              <a:t>‹#›</a:t>
            </a:fld>
            <a:endParaRPr lang="en-US" dirty="0"/>
          </a:p>
        </p:txBody>
      </p:sp>
    </p:spTree>
    <p:extLst>
      <p:ext uri="{BB962C8B-B14F-4D97-AF65-F5344CB8AC3E}">
        <p14:creationId xmlns:p14="http://schemas.microsoft.com/office/powerpoint/2010/main" val="189958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086949-8511-4028-8A08-8D38BB71A242}" type="datetimeFigureOut">
              <a:rPr lang="en-US" smtClean="0"/>
              <a:t>8/20/2019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2BEBCC-5AE4-4B7D-9AB6-10D20C6B17E2}" type="slidenum">
              <a:rPr lang="en-US" smtClean="0"/>
              <a:t>‹#›</a:t>
            </a:fld>
            <a:endParaRPr lang="en-US" dirty="0"/>
          </a:p>
        </p:txBody>
      </p:sp>
    </p:spTree>
    <p:extLst>
      <p:ext uri="{BB962C8B-B14F-4D97-AF65-F5344CB8AC3E}">
        <p14:creationId xmlns:p14="http://schemas.microsoft.com/office/powerpoint/2010/main" val="87369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086949-8511-4028-8A08-8D38BB71A242}" type="datetimeFigureOut">
              <a:rPr lang="en-US" smtClean="0"/>
              <a:t>8/20/2019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2BEBCC-5AE4-4B7D-9AB6-10D20C6B17E2}" type="slidenum">
              <a:rPr lang="en-US" smtClean="0"/>
              <a:t>‹#›</a:t>
            </a:fld>
            <a:endParaRPr lang="en-US" dirty="0"/>
          </a:p>
        </p:txBody>
      </p:sp>
    </p:spTree>
    <p:extLst>
      <p:ext uri="{BB962C8B-B14F-4D97-AF65-F5344CB8AC3E}">
        <p14:creationId xmlns:p14="http://schemas.microsoft.com/office/powerpoint/2010/main" val="1578067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86949-8511-4028-8A08-8D38BB71A242}" type="datetimeFigureOut">
              <a:rPr lang="en-US" smtClean="0"/>
              <a:t>8/20/2019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2BEBCC-5AE4-4B7D-9AB6-10D20C6B17E2}" type="slidenum">
              <a:rPr lang="en-US" smtClean="0"/>
              <a:t>‹#›</a:t>
            </a:fld>
            <a:endParaRPr lang="en-US" dirty="0"/>
          </a:p>
        </p:txBody>
      </p:sp>
    </p:spTree>
    <p:extLst>
      <p:ext uri="{BB962C8B-B14F-4D97-AF65-F5344CB8AC3E}">
        <p14:creationId xmlns:p14="http://schemas.microsoft.com/office/powerpoint/2010/main" val="315411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086949-8511-4028-8A08-8D38BB71A242}" type="datetimeFigureOut">
              <a:rPr lang="en-US" smtClean="0"/>
              <a:t>8/20/2019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2BEBCC-5AE4-4B7D-9AB6-10D20C6B17E2}" type="slidenum">
              <a:rPr lang="en-US" smtClean="0"/>
              <a:t>‹#›</a:t>
            </a:fld>
            <a:endParaRPr lang="en-US" dirty="0"/>
          </a:p>
        </p:txBody>
      </p:sp>
    </p:spTree>
    <p:extLst>
      <p:ext uri="{BB962C8B-B14F-4D97-AF65-F5344CB8AC3E}">
        <p14:creationId xmlns:p14="http://schemas.microsoft.com/office/powerpoint/2010/main" val="217992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086949-8511-4028-8A08-8D38BB71A242}" type="datetimeFigureOut">
              <a:rPr lang="en-US" smtClean="0"/>
              <a:t>8/20/2019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2BEBCC-5AE4-4B7D-9AB6-10D20C6B17E2}" type="slidenum">
              <a:rPr lang="en-US" smtClean="0"/>
              <a:t>‹#›</a:t>
            </a:fld>
            <a:endParaRPr lang="en-US" dirty="0"/>
          </a:p>
        </p:txBody>
      </p:sp>
    </p:spTree>
    <p:extLst>
      <p:ext uri="{BB962C8B-B14F-4D97-AF65-F5344CB8AC3E}">
        <p14:creationId xmlns:p14="http://schemas.microsoft.com/office/powerpoint/2010/main" val="394042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86949-8511-4028-8A08-8D38BB71A242}" type="datetimeFigureOut">
              <a:rPr lang="en-US" smtClean="0"/>
              <a:t>8/20/2019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BEBCC-5AE4-4B7D-9AB6-10D20C6B17E2}" type="slidenum">
              <a:rPr lang="en-US" smtClean="0"/>
              <a:t>‹#›</a:t>
            </a:fld>
            <a:endParaRPr lang="en-US" dirty="0"/>
          </a:p>
        </p:txBody>
      </p:sp>
    </p:spTree>
    <p:extLst>
      <p:ext uri="{BB962C8B-B14F-4D97-AF65-F5344CB8AC3E}">
        <p14:creationId xmlns:p14="http://schemas.microsoft.com/office/powerpoint/2010/main" val="1998127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smtClean="0">
                <a:solidFill>
                  <a:srgbClr val="0000FF"/>
                </a:solidFill>
              </a:rPr>
              <a:t>Randolph C. Watson Library</a:t>
            </a:r>
            <a:br>
              <a:rPr lang="en-US" sz="3600" dirty="0" smtClean="0">
                <a:solidFill>
                  <a:srgbClr val="0000FF"/>
                </a:solidFill>
              </a:rPr>
            </a:br>
            <a:r>
              <a:rPr lang="en-US" sz="3600" dirty="0" smtClean="0">
                <a:solidFill>
                  <a:srgbClr val="0000FF"/>
                </a:solidFill>
              </a:rPr>
              <a:t>Kilgore College </a:t>
            </a:r>
            <a:endParaRPr lang="en-US" sz="3600" dirty="0">
              <a:solidFill>
                <a:srgbClr val="0000FF"/>
              </a:solidFill>
            </a:endParaRPr>
          </a:p>
        </p:txBody>
      </p:sp>
      <p:sp>
        <p:nvSpPr>
          <p:cNvPr id="5" name="Content Placeholder 4"/>
          <p:cNvSpPr>
            <a:spLocks noGrp="1"/>
          </p:cNvSpPr>
          <p:nvPr>
            <p:ph idx="1"/>
          </p:nvPr>
        </p:nvSpPr>
        <p:spPr/>
        <p:txBody>
          <a:bodyPr/>
          <a:lstStyle/>
          <a:p>
            <a:pPr marL="0" indent="0" algn="ctr">
              <a:buNone/>
            </a:pPr>
            <a:r>
              <a:rPr lang="en-US" dirty="0" smtClean="0"/>
              <a:t> </a:t>
            </a:r>
            <a:r>
              <a:rPr lang="en-US" sz="7200" dirty="0" smtClean="0">
                <a:solidFill>
                  <a:srgbClr val="0000FF"/>
                </a:solidFill>
              </a:rPr>
              <a:t>Literature Research</a:t>
            </a:r>
          </a:p>
          <a:p>
            <a:pPr marL="0" indent="0" algn="ctr">
              <a:buNone/>
            </a:pPr>
            <a:r>
              <a:rPr lang="en-US" sz="3600" dirty="0" smtClean="0">
                <a:solidFill>
                  <a:srgbClr val="0000FF"/>
                </a:solidFill>
              </a:rPr>
              <a:t>Poetry</a:t>
            </a:r>
          </a:p>
          <a:p>
            <a:pPr marL="0" indent="0" algn="ctr">
              <a:buNone/>
            </a:pPr>
            <a:r>
              <a:rPr lang="en-US" sz="3600" dirty="0" smtClean="0">
                <a:solidFill>
                  <a:srgbClr val="0000FF"/>
                </a:solidFill>
              </a:rPr>
              <a:t>Short Stories</a:t>
            </a:r>
          </a:p>
          <a:p>
            <a:pPr marL="0" indent="0" algn="ctr">
              <a:buNone/>
            </a:pPr>
            <a:r>
              <a:rPr lang="en-US" sz="3600" dirty="0" smtClean="0">
                <a:solidFill>
                  <a:srgbClr val="0000FF"/>
                </a:solidFill>
              </a:rPr>
              <a:t>Drama</a:t>
            </a:r>
          </a:p>
          <a:p>
            <a:pPr marL="0" indent="0" algn="ctr">
              <a:buNone/>
            </a:pPr>
            <a:r>
              <a:rPr lang="en-US" sz="3600" dirty="0" smtClean="0">
                <a:solidFill>
                  <a:srgbClr val="0000FF"/>
                </a:solidFill>
              </a:rPr>
              <a:t>Novels</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053" y="3103563"/>
            <a:ext cx="2055072" cy="27813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030" y="3103562"/>
            <a:ext cx="2607469" cy="2781300"/>
          </a:xfrm>
          <a:prstGeom prst="rect">
            <a:avLst/>
          </a:prstGeom>
        </p:spPr>
      </p:pic>
    </p:spTree>
    <p:extLst>
      <p:ext uri="{BB962C8B-B14F-4D97-AF65-F5344CB8AC3E}">
        <p14:creationId xmlns:p14="http://schemas.microsoft.com/office/powerpoint/2010/main" val="1768169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You will need the Detailed Record</a:t>
            </a:r>
            <a:br>
              <a:rPr lang="en-US" dirty="0" smtClean="0">
                <a:solidFill>
                  <a:srgbClr val="0000FF"/>
                </a:solidFill>
                <a:latin typeface="+mn-lt"/>
              </a:rPr>
            </a:br>
            <a:r>
              <a:rPr lang="en-US" dirty="0" smtClean="0">
                <a:solidFill>
                  <a:srgbClr val="0000FF"/>
                </a:solidFill>
                <a:latin typeface="+mn-lt"/>
              </a:rPr>
              <a:t>to create your citation.</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1424571" y="1999797"/>
            <a:ext cx="9342857" cy="4476190"/>
          </a:xfrm>
          <a:prstGeom prst="rect">
            <a:avLst/>
          </a:prstGeom>
        </p:spPr>
      </p:pic>
      <p:sp>
        <p:nvSpPr>
          <p:cNvPr id="5" name="Left Arrow 4"/>
          <p:cNvSpPr/>
          <p:nvPr/>
        </p:nvSpPr>
        <p:spPr>
          <a:xfrm>
            <a:off x="8757139" y="3127925"/>
            <a:ext cx="1793631" cy="1746738"/>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This information will be used</a:t>
            </a:r>
          </a:p>
          <a:p>
            <a:pPr algn="ctr"/>
            <a:r>
              <a:rPr lang="en-US" sz="800" dirty="0" smtClean="0"/>
              <a:t>to create your citation.</a:t>
            </a:r>
            <a:endParaRPr lang="en-US" sz="800" dirty="0"/>
          </a:p>
        </p:txBody>
      </p:sp>
    </p:spTree>
    <p:extLst>
      <p:ext uri="{BB962C8B-B14F-4D97-AF65-F5344CB8AC3E}">
        <p14:creationId xmlns:p14="http://schemas.microsoft.com/office/powerpoint/2010/main" val="2328264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Click on Full Text to open the eBook.</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4986475" y="1905190"/>
            <a:ext cx="2991683" cy="4108748"/>
          </a:xfrm>
          <a:prstGeom prst="rect">
            <a:avLst/>
          </a:prstGeom>
        </p:spPr>
      </p:pic>
      <p:sp>
        <p:nvSpPr>
          <p:cNvPr id="6" name="Left Arrow 5"/>
          <p:cNvSpPr/>
          <p:nvPr/>
        </p:nvSpPr>
        <p:spPr>
          <a:xfrm>
            <a:off x="6799385" y="3165231"/>
            <a:ext cx="949569" cy="633046"/>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1181437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Either the cover or the title page will appear.</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6" name="Picture 5"/>
          <p:cNvPicPr>
            <a:picLocks noChangeAspect="1"/>
          </p:cNvPicPr>
          <p:nvPr/>
        </p:nvPicPr>
        <p:blipFill>
          <a:blip r:embed="rId2"/>
          <a:stretch>
            <a:fillRect/>
          </a:stretch>
        </p:blipFill>
        <p:spPr>
          <a:xfrm>
            <a:off x="2343433" y="1825625"/>
            <a:ext cx="7505133" cy="4012723"/>
          </a:xfrm>
          <a:prstGeom prst="rect">
            <a:avLst/>
          </a:prstGeom>
        </p:spPr>
      </p:pic>
      <p:sp>
        <p:nvSpPr>
          <p:cNvPr id="7" name="Right Arrow 6"/>
          <p:cNvSpPr/>
          <p:nvPr/>
        </p:nvSpPr>
        <p:spPr>
          <a:xfrm>
            <a:off x="4838699" y="2680494"/>
            <a:ext cx="1257300" cy="1320800"/>
          </a:xfrm>
          <a:prstGeom prst="rightArrow">
            <a:avLst>
              <a:gd name="adj1" fmla="val 50000"/>
              <a:gd name="adj2" fmla="val 4545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Title page</a:t>
            </a:r>
            <a:endParaRPr lang="en-US" sz="800" dirty="0"/>
          </a:p>
        </p:txBody>
      </p:sp>
    </p:spTree>
    <p:extLst>
      <p:ext uri="{BB962C8B-B14F-4D97-AF65-F5344CB8AC3E}">
        <p14:creationId xmlns:p14="http://schemas.microsoft.com/office/powerpoint/2010/main" val="104210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Calibri" panose="020F0502020204030204" pitchFamily="34" charset="0"/>
                <a:cs typeface="Calibri" panose="020F0502020204030204" pitchFamily="34" charset="0"/>
              </a:rPr>
              <a:t>Click Search within</a:t>
            </a:r>
            <a:endParaRPr lang="en-US" dirty="0">
              <a:solidFill>
                <a:srgbClr val="0000FF"/>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4457905" y="1690688"/>
            <a:ext cx="3276190" cy="4028571"/>
          </a:xfrm>
          <a:prstGeom prst="rect">
            <a:avLst/>
          </a:prstGeom>
        </p:spPr>
      </p:pic>
      <p:sp>
        <p:nvSpPr>
          <p:cNvPr id="5" name="Left Arrow 4"/>
          <p:cNvSpPr/>
          <p:nvPr/>
        </p:nvSpPr>
        <p:spPr>
          <a:xfrm>
            <a:off x="5994195" y="1403603"/>
            <a:ext cx="1739900" cy="111099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4275224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Enter your search terms and Enter.  Click on the page number to go to that page.</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1254004" y="2196811"/>
            <a:ext cx="9683991" cy="3980152"/>
          </a:xfrm>
          <a:prstGeom prst="rect">
            <a:avLst/>
          </a:prstGeom>
        </p:spPr>
      </p:pic>
      <p:sp>
        <p:nvSpPr>
          <p:cNvPr id="5" name="Right Arrow 4"/>
          <p:cNvSpPr/>
          <p:nvPr/>
        </p:nvSpPr>
        <p:spPr>
          <a:xfrm>
            <a:off x="565149" y="3035011"/>
            <a:ext cx="546100" cy="1282989"/>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Page 878</a:t>
            </a:r>
            <a:endParaRPr lang="en-US" sz="800" dirty="0"/>
          </a:p>
        </p:txBody>
      </p:sp>
      <p:sp>
        <p:nvSpPr>
          <p:cNvPr id="6" name="Right Arrow 5"/>
          <p:cNvSpPr/>
          <p:nvPr/>
        </p:nvSpPr>
        <p:spPr>
          <a:xfrm>
            <a:off x="9169400" y="2530331"/>
            <a:ext cx="622300" cy="14859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Page 878</a:t>
            </a:r>
            <a:endParaRPr lang="en-US" sz="800" dirty="0"/>
          </a:p>
        </p:txBody>
      </p:sp>
    </p:spTree>
    <p:extLst>
      <p:ext uri="{BB962C8B-B14F-4D97-AF65-F5344CB8AC3E}">
        <p14:creationId xmlns:p14="http://schemas.microsoft.com/office/powerpoint/2010/main" val="1629371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Be sure you get the Detailed Record</a:t>
            </a:r>
            <a:br>
              <a:rPr lang="en-US" dirty="0" smtClean="0">
                <a:solidFill>
                  <a:srgbClr val="0000FF"/>
                </a:solidFill>
                <a:latin typeface="+mn-lt"/>
              </a:rPr>
            </a:br>
            <a:r>
              <a:rPr lang="en-US" dirty="0" smtClean="0">
                <a:solidFill>
                  <a:srgbClr val="0000FF"/>
                </a:solidFill>
                <a:latin typeface="+mn-lt"/>
              </a:rPr>
              <a:t>to create your citation.</a:t>
            </a:r>
            <a:endParaRPr lang="en-US" dirty="0">
              <a:solidFill>
                <a:srgbClr val="0000FF"/>
              </a:solidFill>
              <a:latin typeface="+mn-lt"/>
            </a:endParaRPr>
          </a:p>
        </p:txBody>
      </p:sp>
      <p:sp>
        <p:nvSpPr>
          <p:cNvPr id="3" name="Content Placeholder 2"/>
          <p:cNvSpPr>
            <a:spLocks noGrp="1"/>
          </p:cNvSpPr>
          <p:nvPr>
            <p:ph idx="1"/>
          </p:nvPr>
        </p:nvSpPr>
        <p:spPr/>
        <p:txBody>
          <a:bodyPr/>
          <a:lstStyle/>
          <a:p>
            <a:r>
              <a:rPr lang="en-US" dirty="0" smtClean="0">
                <a:solidFill>
                  <a:srgbClr val="0000FF"/>
                </a:solidFill>
              </a:rPr>
              <a:t>Anytime you use someone else’s words or ideas, you must give them credit.</a:t>
            </a:r>
          </a:p>
          <a:p>
            <a:r>
              <a:rPr lang="en-US" dirty="0" smtClean="0">
                <a:solidFill>
                  <a:srgbClr val="0000FF"/>
                </a:solidFill>
              </a:rPr>
              <a:t>For this reason, you will need to provide citations.</a:t>
            </a:r>
          </a:p>
          <a:p>
            <a:r>
              <a:rPr lang="en-US" dirty="0" smtClean="0">
                <a:solidFill>
                  <a:srgbClr val="0000FF"/>
                </a:solidFill>
              </a:rPr>
              <a:t>Failure to provide proper citations results in plagiarism. </a:t>
            </a:r>
          </a:p>
          <a:p>
            <a:r>
              <a:rPr lang="en-US" dirty="0" smtClean="0">
                <a:solidFill>
                  <a:srgbClr val="0000FF"/>
                </a:solidFill>
              </a:rPr>
              <a:t>Plagiarism = Failing grade.</a:t>
            </a:r>
            <a:endParaRPr lang="en-US" dirty="0">
              <a:solidFill>
                <a:srgbClr val="0000FF"/>
              </a:solidFill>
            </a:endParaRPr>
          </a:p>
        </p:txBody>
      </p:sp>
    </p:spTree>
    <p:extLst>
      <p:ext uri="{BB962C8B-B14F-4D97-AF65-F5344CB8AC3E}">
        <p14:creationId xmlns:p14="http://schemas.microsoft.com/office/powerpoint/2010/main" val="4049283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Or, click on the cite icon </a:t>
            </a:r>
            <a:br>
              <a:rPr lang="en-US" dirty="0" smtClean="0">
                <a:solidFill>
                  <a:srgbClr val="0000FF"/>
                </a:solidFill>
                <a:latin typeface="+mn-lt"/>
              </a:rPr>
            </a:br>
            <a:r>
              <a:rPr lang="en-US" dirty="0" smtClean="0">
                <a:solidFill>
                  <a:srgbClr val="0000FF"/>
                </a:solidFill>
                <a:latin typeface="+mn-lt"/>
              </a:rPr>
              <a:t>at the top of the page.</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3202379" y="2975669"/>
            <a:ext cx="5790851" cy="1253431"/>
          </a:xfrm>
          <a:prstGeom prst="rect">
            <a:avLst/>
          </a:prstGeom>
        </p:spPr>
      </p:pic>
      <p:sp>
        <p:nvSpPr>
          <p:cNvPr id="5" name="Up Arrow 4"/>
          <p:cNvSpPr/>
          <p:nvPr/>
        </p:nvSpPr>
        <p:spPr>
          <a:xfrm>
            <a:off x="6172200" y="3463290"/>
            <a:ext cx="1341120" cy="57150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3286289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Use the format required by your instructor. Check against </a:t>
            </a:r>
            <a:r>
              <a:rPr lang="en-US" i="1" dirty="0" smtClean="0">
                <a:solidFill>
                  <a:srgbClr val="0000FF"/>
                </a:solidFill>
                <a:latin typeface="+mn-lt"/>
              </a:rPr>
              <a:t>The Little Seagull Handbook</a:t>
            </a:r>
            <a:r>
              <a:rPr lang="en-US" dirty="0" smtClean="0">
                <a:solidFill>
                  <a:srgbClr val="0000FF"/>
                </a:solidFill>
                <a:latin typeface="+mn-lt"/>
              </a:rPr>
              <a:t>.</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2331720" y="2463605"/>
            <a:ext cx="8098348" cy="2350109"/>
          </a:xfrm>
          <a:prstGeom prst="rect">
            <a:avLst/>
          </a:prstGeom>
        </p:spPr>
      </p:pic>
      <p:sp>
        <p:nvSpPr>
          <p:cNvPr id="5" name="Right Arrow 4"/>
          <p:cNvSpPr/>
          <p:nvPr/>
        </p:nvSpPr>
        <p:spPr>
          <a:xfrm>
            <a:off x="838200" y="2861419"/>
            <a:ext cx="1554480" cy="155448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Check the formatting against </a:t>
            </a:r>
            <a:r>
              <a:rPr lang="en-US" sz="800" i="1" dirty="0" smtClean="0"/>
              <a:t>The Little Seagull Handbook</a:t>
            </a:r>
            <a:r>
              <a:rPr lang="en-US" sz="800" dirty="0" smtClean="0"/>
              <a:t> to make sure everything is in the right place.</a:t>
            </a:r>
            <a:endParaRPr lang="en-US" sz="800" dirty="0"/>
          </a:p>
        </p:txBody>
      </p:sp>
    </p:spTree>
    <p:extLst>
      <p:ext uri="{BB962C8B-B14F-4D97-AF65-F5344CB8AC3E}">
        <p14:creationId xmlns:p14="http://schemas.microsoft.com/office/powerpoint/2010/main" val="4237840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Using databases</a:t>
            </a:r>
            <a:endParaRPr lang="en-US" dirty="0">
              <a:solidFill>
                <a:srgbClr val="0000FF"/>
              </a:solidFill>
              <a:latin typeface="+mn-lt"/>
            </a:endParaRPr>
          </a:p>
        </p:txBody>
      </p:sp>
      <p:sp>
        <p:nvSpPr>
          <p:cNvPr id="3" name="Content Placeholder 2"/>
          <p:cNvSpPr>
            <a:spLocks noGrp="1"/>
          </p:cNvSpPr>
          <p:nvPr>
            <p:ph idx="1"/>
          </p:nvPr>
        </p:nvSpPr>
        <p:spPr/>
        <p:txBody>
          <a:bodyPr/>
          <a:lstStyle/>
          <a:p>
            <a:r>
              <a:rPr lang="en-US" dirty="0" smtClean="0">
                <a:solidFill>
                  <a:srgbClr val="0000FF"/>
                </a:solidFill>
              </a:rPr>
              <a:t>The database you use will depend on your research topic.</a:t>
            </a:r>
          </a:p>
          <a:p>
            <a:r>
              <a:rPr lang="en-US" dirty="0" smtClean="0">
                <a:solidFill>
                  <a:srgbClr val="0000FF"/>
                </a:solidFill>
              </a:rPr>
              <a:t>Some databases are subject specific.</a:t>
            </a:r>
          </a:p>
          <a:p>
            <a:r>
              <a:rPr lang="en-US" dirty="0" smtClean="0">
                <a:solidFill>
                  <a:srgbClr val="0000FF"/>
                </a:solidFill>
              </a:rPr>
              <a:t>Recommended databases for English:</a:t>
            </a:r>
          </a:p>
          <a:p>
            <a:pPr lvl="1"/>
            <a:r>
              <a:rPr lang="en-US" dirty="0" smtClean="0">
                <a:solidFill>
                  <a:srgbClr val="0000FF"/>
                </a:solidFill>
              </a:rPr>
              <a:t>Literary Reference Center</a:t>
            </a:r>
          </a:p>
          <a:p>
            <a:pPr lvl="1"/>
            <a:r>
              <a:rPr lang="en-US" dirty="0" smtClean="0">
                <a:solidFill>
                  <a:srgbClr val="0000FF"/>
                </a:solidFill>
              </a:rPr>
              <a:t>Bloom’s Literature</a:t>
            </a:r>
          </a:p>
          <a:p>
            <a:pPr lvl="1"/>
            <a:r>
              <a:rPr lang="en-US" dirty="0" err="1" smtClean="0">
                <a:solidFill>
                  <a:srgbClr val="0000FF"/>
                </a:solidFill>
              </a:rPr>
              <a:t>Jstor</a:t>
            </a:r>
            <a:endParaRPr lang="en-US" dirty="0" smtClean="0">
              <a:solidFill>
                <a:srgbClr val="0000FF"/>
              </a:solidFill>
            </a:endParaRPr>
          </a:p>
          <a:p>
            <a:pPr lvl="1"/>
            <a:r>
              <a:rPr lang="en-US" dirty="0" smtClean="0">
                <a:solidFill>
                  <a:srgbClr val="0000FF"/>
                </a:solidFill>
              </a:rPr>
              <a:t>Academic Search Complete</a:t>
            </a:r>
            <a:endParaRPr lang="en-US" dirty="0" smtClean="0">
              <a:solidFill>
                <a:srgbClr val="0000FF"/>
              </a:solidFill>
            </a:endParaRPr>
          </a:p>
        </p:txBody>
      </p:sp>
    </p:spTree>
    <p:extLst>
      <p:ext uri="{BB962C8B-B14F-4D97-AF65-F5344CB8AC3E}">
        <p14:creationId xmlns:p14="http://schemas.microsoft.com/office/powerpoint/2010/main" val="973505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Click Databases</a:t>
            </a:r>
            <a:endParaRPr lang="en-US" dirty="0">
              <a:solidFill>
                <a:srgbClr val="0000FF"/>
              </a:solidFill>
              <a:latin typeface="+mn-lt"/>
            </a:endParaRPr>
          </a:p>
        </p:txBody>
      </p:sp>
      <p:sp>
        <p:nvSpPr>
          <p:cNvPr id="3" name="Content Placeholder 2"/>
          <p:cNvSpPr>
            <a:spLocks noGrp="1"/>
          </p:cNvSpPr>
          <p:nvPr>
            <p:ph idx="1"/>
          </p:nvPr>
        </p:nvSpPr>
        <p:spPr>
          <a:xfrm>
            <a:off x="990599" y="1589088"/>
            <a:ext cx="10515600" cy="4351338"/>
          </a:xfrm>
        </p:spPr>
        <p:txBody>
          <a:bodyPr/>
          <a:lstStyle/>
          <a:p>
            <a:pPr marL="0" indent="0">
              <a:buNone/>
            </a:pPr>
            <a:r>
              <a:rPr lang="en-US" dirty="0" smtClean="0"/>
              <a:t> </a:t>
            </a:r>
            <a:endParaRPr lang="en-US" dirty="0"/>
          </a:p>
        </p:txBody>
      </p:sp>
      <p:pic>
        <p:nvPicPr>
          <p:cNvPr id="6" name="Picture 5"/>
          <p:cNvPicPr>
            <a:picLocks noChangeAspect="1"/>
          </p:cNvPicPr>
          <p:nvPr/>
        </p:nvPicPr>
        <p:blipFill>
          <a:blip r:embed="rId2"/>
          <a:stretch>
            <a:fillRect/>
          </a:stretch>
        </p:blipFill>
        <p:spPr>
          <a:xfrm>
            <a:off x="2545133" y="1741488"/>
            <a:ext cx="7101731" cy="3492305"/>
          </a:xfrm>
          <a:prstGeom prst="rect">
            <a:avLst/>
          </a:prstGeom>
        </p:spPr>
      </p:pic>
      <p:sp>
        <p:nvSpPr>
          <p:cNvPr id="7" name="Up Arrow 6"/>
          <p:cNvSpPr/>
          <p:nvPr/>
        </p:nvSpPr>
        <p:spPr>
          <a:xfrm>
            <a:off x="5397499" y="4452243"/>
            <a:ext cx="2362201" cy="1084957"/>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330317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r>
              <a:rPr lang="en-US" dirty="0" smtClean="0"/>
              <a:t> </a:t>
            </a:r>
            <a:r>
              <a:rPr lang="en-US" sz="4400" dirty="0" smtClean="0">
                <a:solidFill>
                  <a:srgbClr val="0000FF"/>
                </a:solidFill>
              </a:rPr>
              <a:t>This tutorial will show you how to find information for researching literary works for English classes. </a:t>
            </a:r>
          </a:p>
          <a:p>
            <a:pPr marL="0" indent="0" algn="ctr">
              <a:buNone/>
            </a:pPr>
            <a:endParaRPr lang="en-US" sz="4400" dirty="0" smtClean="0">
              <a:solidFill>
                <a:srgbClr val="0000FF"/>
              </a:solidFill>
            </a:endParaRPr>
          </a:p>
          <a:p>
            <a:pPr marL="0" indent="0" algn="ctr">
              <a:buNone/>
            </a:pPr>
            <a:r>
              <a:rPr lang="en-US" sz="4400" dirty="0" smtClean="0">
                <a:solidFill>
                  <a:srgbClr val="0000FF"/>
                </a:solidFill>
              </a:rPr>
              <a:t>Let’s begin on the library home page.</a:t>
            </a:r>
            <a:endParaRPr lang="en-US" sz="4400" dirty="0"/>
          </a:p>
        </p:txBody>
      </p:sp>
    </p:spTree>
    <p:extLst>
      <p:ext uri="{BB962C8B-B14F-4D97-AF65-F5344CB8AC3E}">
        <p14:creationId xmlns:p14="http://schemas.microsoft.com/office/powerpoint/2010/main" val="1581716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Calibri" panose="020F0502020204030204" pitchFamily="34" charset="0"/>
                <a:cs typeface="Calibri" panose="020F0502020204030204" pitchFamily="34" charset="0"/>
              </a:rPr>
              <a:t>Click on Literature &amp; Languages</a:t>
            </a:r>
            <a:endParaRPr lang="en-US" dirty="0">
              <a:solidFill>
                <a:srgbClr val="0000FF"/>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 name="Picture 4"/>
          <p:cNvPicPr>
            <a:picLocks noChangeAspect="1"/>
          </p:cNvPicPr>
          <p:nvPr/>
        </p:nvPicPr>
        <p:blipFill>
          <a:blip r:embed="rId2"/>
          <a:stretch>
            <a:fillRect/>
          </a:stretch>
        </p:blipFill>
        <p:spPr>
          <a:xfrm>
            <a:off x="4675433" y="1879100"/>
            <a:ext cx="3046167" cy="4432800"/>
          </a:xfrm>
          <a:prstGeom prst="rect">
            <a:avLst/>
          </a:prstGeom>
        </p:spPr>
      </p:pic>
      <p:sp>
        <p:nvSpPr>
          <p:cNvPr id="6" name="Right Arrow 5"/>
          <p:cNvSpPr/>
          <p:nvPr/>
        </p:nvSpPr>
        <p:spPr>
          <a:xfrm>
            <a:off x="4064000" y="5067300"/>
            <a:ext cx="939800" cy="17907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2863148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Move the shaded box to scroll</a:t>
            </a:r>
            <a:br>
              <a:rPr lang="en-US" dirty="0" smtClean="0">
                <a:solidFill>
                  <a:srgbClr val="0000FF"/>
                </a:solidFill>
                <a:latin typeface="+mn-lt"/>
              </a:rPr>
            </a:br>
            <a:r>
              <a:rPr lang="en-US" dirty="0" smtClean="0">
                <a:solidFill>
                  <a:srgbClr val="0000FF"/>
                </a:solidFill>
                <a:latin typeface="+mn-lt"/>
              </a:rPr>
              <a:t>through the database titles.</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2337281" y="2168724"/>
            <a:ext cx="7695238" cy="3180952"/>
          </a:xfrm>
          <a:prstGeom prst="rect">
            <a:avLst/>
          </a:prstGeom>
        </p:spPr>
      </p:pic>
      <p:sp>
        <p:nvSpPr>
          <p:cNvPr id="5" name="Left Arrow 4"/>
          <p:cNvSpPr/>
          <p:nvPr/>
        </p:nvSpPr>
        <p:spPr>
          <a:xfrm>
            <a:off x="9842741" y="2374900"/>
            <a:ext cx="1447800" cy="1231900"/>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Scroll here.</a:t>
            </a:r>
            <a:endParaRPr lang="en-US" sz="800" dirty="0"/>
          </a:p>
        </p:txBody>
      </p:sp>
    </p:spTree>
    <p:extLst>
      <p:ext uri="{BB962C8B-B14F-4D97-AF65-F5344CB8AC3E}">
        <p14:creationId xmlns:p14="http://schemas.microsoft.com/office/powerpoint/2010/main" val="3129155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Click on Literary Reference Center</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4157905" y="2067095"/>
            <a:ext cx="3876190" cy="2723809"/>
          </a:xfrm>
          <a:prstGeom prst="rect">
            <a:avLst/>
          </a:prstGeom>
        </p:spPr>
      </p:pic>
      <p:sp>
        <p:nvSpPr>
          <p:cNvPr id="5" name="Right Arrow 4"/>
          <p:cNvSpPr/>
          <p:nvPr/>
        </p:nvSpPr>
        <p:spPr>
          <a:xfrm>
            <a:off x="3136900" y="2768600"/>
            <a:ext cx="1231900" cy="9652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2685846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79575"/>
          </a:xfrm>
        </p:spPr>
        <p:txBody>
          <a:bodyPr>
            <a:normAutofit fontScale="90000"/>
          </a:bodyPr>
          <a:lstStyle/>
          <a:p>
            <a:pPr algn="ctr"/>
            <a:r>
              <a:rPr lang="en-US" dirty="0" smtClean="0">
                <a:solidFill>
                  <a:srgbClr val="0000FF"/>
                </a:solidFill>
                <a:latin typeface="+mn-lt"/>
              </a:rPr>
              <a:t>Enter the title of your literary work in the search box.  Be sure to click the box for Full Text. Click Search or hit Enter.</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2562390" y="2395996"/>
            <a:ext cx="7067219" cy="3991199"/>
          </a:xfrm>
          <a:prstGeom prst="rect">
            <a:avLst/>
          </a:prstGeom>
        </p:spPr>
      </p:pic>
      <p:sp>
        <p:nvSpPr>
          <p:cNvPr id="5" name="Right Arrow 4"/>
          <p:cNvSpPr/>
          <p:nvPr/>
        </p:nvSpPr>
        <p:spPr>
          <a:xfrm>
            <a:off x="2086140" y="5842000"/>
            <a:ext cx="952500" cy="755427"/>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
        <p:nvSpPr>
          <p:cNvPr id="6" name="Up Arrow 5"/>
          <p:cNvSpPr/>
          <p:nvPr/>
        </p:nvSpPr>
        <p:spPr>
          <a:xfrm>
            <a:off x="3276600" y="3290094"/>
            <a:ext cx="1181100" cy="71120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Enter title</a:t>
            </a:r>
            <a:endParaRPr lang="en-US" sz="800" dirty="0"/>
          </a:p>
        </p:txBody>
      </p:sp>
    </p:spTree>
    <p:extLst>
      <p:ext uri="{BB962C8B-B14F-4D97-AF65-F5344CB8AC3E}">
        <p14:creationId xmlns:p14="http://schemas.microsoft.com/office/powerpoint/2010/main" val="2130115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From the results, click on Full Text</a:t>
            </a:r>
            <a:br>
              <a:rPr lang="en-US" dirty="0" smtClean="0">
                <a:solidFill>
                  <a:srgbClr val="0000FF"/>
                </a:solidFill>
                <a:latin typeface="+mn-lt"/>
              </a:rPr>
            </a:br>
            <a:r>
              <a:rPr lang="en-US" dirty="0" smtClean="0">
                <a:solidFill>
                  <a:srgbClr val="0000FF"/>
                </a:solidFill>
                <a:latin typeface="+mn-lt"/>
              </a:rPr>
              <a:t>to view an article.</a:t>
            </a:r>
            <a:endParaRPr lang="en-US" dirty="0">
              <a:solidFill>
                <a:srgbClr val="0000FF"/>
              </a:solidFill>
              <a:latin typeface="+mn-lt"/>
            </a:endParaRPr>
          </a:p>
        </p:txBody>
      </p:sp>
      <p:sp>
        <p:nvSpPr>
          <p:cNvPr id="3" name="Content Placeholder 2"/>
          <p:cNvSpPr>
            <a:spLocks noGrp="1"/>
          </p:cNvSpPr>
          <p:nvPr>
            <p:ph idx="1"/>
          </p:nvPr>
        </p:nvSpPr>
        <p:spPr>
          <a:xfrm>
            <a:off x="838200" y="1825625"/>
            <a:ext cx="10337800" cy="4346575"/>
          </a:xfrm>
        </p:spPr>
        <p:txBody>
          <a:bodyPr/>
          <a:lstStyle/>
          <a:p>
            <a:pPr marL="0" indent="0">
              <a:buNone/>
            </a:pPr>
            <a:r>
              <a:rPr lang="en-US" dirty="0" smtClean="0"/>
              <a:t> </a:t>
            </a:r>
            <a:endParaRPr lang="en-US" dirty="0"/>
          </a:p>
        </p:txBody>
      </p:sp>
      <p:pic>
        <p:nvPicPr>
          <p:cNvPr id="6" name="Picture 5"/>
          <p:cNvPicPr>
            <a:picLocks noChangeAspect="1"/>
          </p:cNvPicPr>
          <p:nvPr/>
        </p:nvPicPr>
        <p:blipFill>
          <a:blip r:embed="rId2"/>
          <a:stretch>
            <a:fillRect/>
          </a:stretch>
        </p:blipFill>
        <p:spPr>
          <a:xfrm>
            <a:off x="2518886" y="2403614"/>
            <a:ext cx="7147033" cy="2701786"/>
          </a:xfrm>
          <a:prstGeom prst="rect">
            <a:avLst/>
          </a:prstGeom>
        </p:spPr>
      </p:pic>
      <p:sp>
        <p:nvSpPr>
          <p:cNvPr id="7" name="Up Arrow 6"/>
          <p:cNvSpPr/>
          <p:nvPr/>
        </p:nvSpPr>
        <p:spPr>
          <a:xfrm>
            <a:off x="3670300" y="4743450"/>
            <a:ext cx="1460500" cy="72390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2630626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Read. If you want to use the article, you may print it out or email it to yourself.</a:t>
            </a:r>
            <a:endParaRPr lang="en-US" dirty="0">
              <a:solidFill>
                <a:srgbClr val="0000FF"/>
              </a:solidFill>
              <a:latin typeface="+mn-lt"/>
            </a:endParaRPr>
          </a:p>
        </p:txBody>
      </p:sp>
      <p:pic>
        <p:nvPicPr>
          <p:cNvPr id="4" name="Content Placeholder 3"/>
          <p:cNvPicPr>
            <a:picLocks noGrp="1" noChangeAspect="1"/>
          </p:cNvPicPr>
          <p:nvPr>
            <p:ph idx="1"/>
          </p:nvPr>
        </p:nvPicPr>
        <p:blipFill>
          <a:blip r:embed="rId2"/>
          <a:stretch>
            <a:fillRect/>
          </a:stretch>
        </p:blipFill>
        <p:spPr>
          <a:xfrm>
            <a:off x="1174943" y="1825625"/>
            <a:ext cx="9842114" cy="4351338"/>
          </a:xfrm>
          <a:prstGeom prst="rect">
            <a:avLst/>
          </a:prstGeom>
        </p:spPr>
      </p:pic>
    </p:spTree>
    <p:extLst>
      <p:ext uri="{BB962C8B-B14F-4D97-AF65-F5344CB8AC3E}">
        <p14:creationId xmlns:p14="http://schemas.microsoft.com/office/powerpoint/2010/main" val="1349581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Click on the email icon.</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5367428" y="1825625"/>
            <a:ext cx="1457143" cy="3438095"/>
          </a:xfrm>
          <a:prstGeom prst="rect">
            <a:avLst/>
          </a:prstGeom>
        </p:spPr>
      </p:pic>
      <p:sp>
        <p:nvSpPr>
          <p:cNvPr id="5" name="Left Arrow 4"/>
          <p:cNvSpPr/>
          <p:nvPr/>
        </p:nvSpPr>
        <p:spPr>
          <a:xfrm>
            <a:off x="6578600" y="2311400"/>
            <a:ext cx="812800" cy="1079500"/>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32614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Enter your information and click Send.</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1597600" y="2367960"/>
            <a:ext cx="9200000" cy="3266667"/>
          </a:xfrm>
          <a:prstGeom prst="rect">
            <a:avLst/>
          </a:prstGeom>
        </p:spPr>
      </p:pic>
      <p:sp>
        <p:nvSpPr>
          <p:cNvPr id="5" name="Left Arrow 4"/>
          <p:cNvSpPr/>
          <p:nvPr/>
        </p:nvSpPr>
        <p:spPr>
          <a:xfrm>
            <a:off x="9842500" y="3467893"/>
            <a:ext cx="1117600" cy="1066800"/>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Select the  citation format.</a:t>
            </a:r>
            <a:endParaRPr lang="en-US" sz="800" dirty="0"/>
          </a:p>
        </p:txBody>
      </p:sp>
      <p:sp>
        <p:nvSpPr>
          <p:cNvPr id="6" name="Left Arrow 5"/>
          <p:cNvSpPr/>
          <p:nvPr/>
        </p:nvSpPr>
        <p:spPr>
          <a:xfrm>
            <a:off x="4526280" y="2999263"/>
            <a:ext cx="1005840" cy="117268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Enter your email address here.</a:t>
            </a:r>
            <a:endParaRPr lang="en-US" sz="800" dirty="0"/>
          </a:p>
        </p:txBody>
      </p:sp>
      <p:sp>
        <p:nvSpPr>
          <p:cNvPr id="7" name="Up Arrow 6"/>
          <p:cNvSpPr/>
          <p:nvPr/>
        </p:nvSpPr>
        <p:spPr>
          <a:xfrm>
            <a:off x="2514600" y="3967003"/>
            <a:ext cx="2011680" cy="685007"/>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Enter info here</a:t>
            </a:r>
            <a:endParaRPr lang="en-US" sz="800" dirty="0"/>
          </a:p>
        </p:txBody>
      </p:sp>
      <p:sp>
        <p:nvSpPr>
          <p:cNvPr id="8" name="Up Arrow 7"/>
          <p:cNvSpPr/>
          <p:nvPr/>
        </p:nvSpPr>
        <p:spPr>
          <a:xfrm>
            <a:off x="1435100" y="5154385"/>
            <a:ext cx="1752600" cy="64770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to send</a:t>
            </a:r>
            <a:endParaRPr lang="en-US" sz="800" dirty="0"/>
          </a:p>
        </p:txBody>
      </p:sp>
    </p:spTree>
    <p:extLst>
      <p:ext uri="{BB962C8B-B14F-4D97-AF65-F5344CB8AC3E}">
        <p14:creationId xmlns:p14="http://schemas.microsoft.com/office/powerpoint/2010/main" val="2736223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The citation information is found in the Detailed Record.  Remember to get a copy!</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4853143" y="2322700"/>
            <a:ext cx="2485714" cy="3000000"/>
          </a:xfrm>
          <a:prstGeom prst="rect">
            <a:avLst/>
          </a:prstGeom>
        </p:spPr>
      </p:pic>
      <p:sp>
        <p:nvSpPr>
          <p:cNvPr id="5" name="Right Arrow 4"/>
          <p:cNvSpPr/>
          <p:nvPr/>
        </p:nvSpPr>
        <p:spPr>
          <a:xfrm>
            <a:off x="4216400" y="3238500"/>
            <a:ext cx="774700" cy="9906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3967320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Detailed Record</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2330762" y="1690688"/>
            <a:ext cx="7530476" cy="5001156"/>
          </a:xfrm>
          <a:prstGeom prst="rect">
            <a:avLst/>
          </a:prstGeom>
        </p:spPr>
      </p:pic>
      <p:sp>
        <p:nvSpPr>
          <p:cNvPr id="5" name="Left Arrow 4"/>
          <p:cNvSpPr/>
          <p:nvPr/>
        </p:nvSpPr>
        <p:spPr>
          <a:xfrm>
            <a:off x="7607300" y="2451894"/>
            <a:ext cx="1498600" cy="1549400"/>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Use this information to create your citation.</a:t>
            </a:r>
            <a:endParaRPr lang="en-US" sz="800" dirty="0"/>
          </a:p>
        </p:txBody>
      </p:sp>
    </p:spTree>
    <p:extLst>
      <p:ext uri="{BB962C8B-B14F-4D97-AF65-F5344CB8AC3E}">
        <p14:creationId xmlns:p14="http://schemas.microsoft.com/office/powerpoint/2010/main" val="3831234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Calibri" panose="020F0502020204030204" pitchFamily="34" charset="0"/>
              </a:rPr>
              <a:t>https://library.kilgore.edu</a:t>
            </a:r>
            <a:endParaRPr lang="en-US" dirty="0">
              <a:solidFill>
                <a:srgbClr val="0000FF"/>
              </a:solidFill>
              <a:latin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3286745" y="1690688"/>
            <a:ext cx="5618509" cy="4163084"/>
          </a:xfrm>
          <a:prstGeom prst="rect">
            <a:avLst/>
          </a:prstGeom>
        </p:spPr>
      </p:pic>
    </p:spTree>
    <p:extLst>
      <p:ext uri="{BB962C8B-B14F-4D97-AF65-F5344CB8AC3E}">
        <p14:creationId xmlns:p14="http://schemas.microsoft.com/office/powerpoint/2010/main" val="857765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Most databases provide a citation.</a:t>
            </a:r>
            <a:br>
              <a:rPr lang="en-US" dirty="0" smtClean="0">
                <a:solidFill>
                  <a:srgbClr val="0000FF"/>
                </a:solidFill>
                <a:latin typeface="+mn-lt"/>
              </a:rPr>
            </a:br>
            <a:r>
              <a:rPr lang="en-US" dirty="0" smtClean="0">
                <a:solidFill>
                  <a:srgbClr val="0000FF"/>
                </a:solidFill>
                <a:latin typeface="+mn-lt"/>
              </a:rPr>
              <a:t>Click on the citation icon or link.</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5194301" y="2228995"/>
            <a:ext cx="901700" cy="3793357"/>
          </a:xfrm>
          <a:prstGeom prst="rect">
            <a:avLst/>
          </a:prstGeom>
        </p:spPr>
      </p:pic>
      <p:sp>
        <p:nvSpPr>
          <p:cNvPr id="5" name="Right Arrow 4"/>
          <p:cNvSpPr/>
          <p:nvPr/>
        </p:nvSpPr>
        <p:spPr>
          <a:xfrm>
            <a:off x="3924301" y="5147158"/>
            <a:ext cx="1616108" cy="875194"/>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228429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Scroll to find the correct format.</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1196000" y="1790905"/>
            <a:ext cx="9800000" cy="3276190"/>
          </a:xfrm>
          <a:prstGeom prst="rect">
            <a:avLst/>
          </a:prstGeom>
        </p:spPr>
      </p:pic>
    </p:spTree>
    <p:extLst>
      <p:ext uri="{BB962C8B-B14F-4D97-AF65-F5344CB8AC3E}">
        <p14:creationId xmlns:p14="http://schemas.microsoft.com/office/powerpoint/2010/main" val="1854396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00FF"/>
                </a:solidFill>
                <a:latin typeface="+mn-lt"/>
              </a:rPr>
              <a:t>Check the citation against</a:t>
            </a:r>
            <a:br>
              <a:rPr lang="en-US" dirty="0" smtClean="0">
                <a:solidFill>
                  <a:srgbClr val="0000FF"/>
                </a:solidFill>
                <a:latin typeface="+mn-lt"/>
              </a:rPr>
            </a:br>
            <a:r>
              <a:rPr lang="en-US" i="1" dirty="0" smtClean="0">
                <a:solidFill>
                  <a:srgbClr val="0000FF"/>
                </a:solidFill>
                <a:latin typeface="+mn-lt"/>
              </a:rPr>
              <a:t>The Little Seagull Handbook.</a:t>
            </a:r>
            <a:endParaRPr lang="en-US" i="1" dirty="0">
              <a:solidFill>
                <a:srgbClr val="0000FF"/>
              </a:solidFill>
              <a:latin typeface="+mn-lt"/>
            </a:endParaRPr>
          </a:p>
        </p:txBody>
      </p:sp>
      <p:sp>
        <p:nvSpPr>
          <p:cNvPr id="3" name="Content Placeholder 2"/>
          <p:cNvSpPr>
            <a:spLocks noGrp="1"/>
          </p:cNvSpPr>
          <p:nvPr>
            <p:ph idx="1"/>
          </p:nvPr>
        </p:nvSpPr>
        <p:spPr/>
        <p:txBody>
          <a:bodyPr/>
          <a:lstStyle/>
          <a:p>
            <a:endParaRPr lang="en-US" dirty="0" smtClean="0">
              <a:solidFill>
                <a:srgbClr val="0000FF"/>
              </a:solidFill>
            </a:endParaRPr>
          </a:p>
          <a:p>
            <a:r>
              <a:rPr lang="en-US" dirty="0" smtClean="0">
                <a:solidFill>
                  <a:srgbClr val="0000FF"/>
                </a:solidFill>
              </a:rPr>
              <a:t>If it does not match the format in the Handbook</a:t>
            </a:r>
            <a:r>
              <a:rPr lang="en-US" i="1" dirty="0" smtClean="0">
                <a:solidFill>
                  <a:srgbClr val="0000FF"/>
                </a:solidFill>
              </a:rPr>
              <a:t>,</a:t>
            </a:r>
            <a:r>
              <a:rPr lang="en-US" dirty="0" smtClean="0">
                <a:solidFill>
                  <a:srgbClr val="0000FF"/>
                </a:solidFill>
              </a:rPr>
              <a:t> you will need to make corrections.</a:t>
            </a:r>
          </a:p>
          <a:p>
            <a:r>
              <a:rPr lang="en-US" dirty="0" smtClean="0">
                <a:solidFill>
                  <a:srgbClr val="0000FF"/>
                </a:solidFill>
              </a:rPr>
              <a:t>Failure to make corrections could result in a lower grade.</a:t>
            </a:r>
            <a:endParaRPr lang="en-US" dirty="0">
              <a:solidFill>
                <a:srgbClr val="0000FF"/>
              </a:solidFill>
            </a:endParaRPr>
          </a:p>
        </p:txBody>
      </p:sp>
    </p:spTree>
    <p:extLst>
      <p:ext uri="{BB962C8B-B14F-4D97-AF65-F5344CB8AC3E}">
        <p14:creationId xmlns:p14="http://schemas.microsoft.com/office/powerpoint/2010/main" val="4012652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Bloom’s Literature</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 name="Picture 4"/>
          <p:cNvPicPr>
            <a:picLocks noChangeAspect="1"/>
          </p:cNvPicPr>
          <p:nvPr/>
        </p:nvPicPr>
        <p:blipFill>
          <a:blip r:embed="rId2"/>
          <a:stretch>
            <a:fillRect/>
          </a:stretch>
        </p:blipFill>
        <p:spPr>
          <a:xfrm>
            <a:off x="3929333" y="2190905"/>
            <a:ext cx="4333333" cy="2476190"/>
          </a:xfrm>
          <a:prstGeom prst="rect">
            <a:avLst/>
          </a:prstGeom>
        </p:spPr>
      </p:pic>
      <p:sp>
        <p:nvSpPr>
          <p:cNvPr id="6" name="Right Arrow 5"/>
          <p:cNvSpPr/>
          <p:nvPr/>
        </p:nvSpPr>
        <p:spPr>
          <a:xfrm>
            <a:off x="2946401" y="2755900"/>
            <a:ext cx="1270000" cy="8636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977895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Enter the title of your literary                      work and hit Enter.</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6" name="Picture 5"/>
          <p:cNvPicPr>
            <a:picLocks noChangeAspect="1"/>
          </p:cNvPicPr>
          <p:nvPr/>
        </p:nvPicPr>
        <p:blipFill>
          <a:blip r:embed="rId2"/>
          <a:stretch>
            <a:fillRect/>
          </a:stretch>
        </p:blipFill>
        <p:spPr>
          <a:xfrm>
            <a:off x="2054234" y="1825625"/>
            <a:ext cx="8083532" cy="3911386"/>
          </a:xfrm>
          <a:prstGeom prst="rect">
            <a:avLst/>
          </a:prstGeom>
        </p:spPr>
      </p:pic>
      <p:sp>
        <p:nvSpPr>
          <p:cNvPr id="7" name="Up Arrow 6"/>
          <p:cNvSpPr/>
          <p:nvPr/>
        </p:nvSpPr>
        <p:spPr>
          <a:xfrm>
            <a:off x="3149600" y="3044718"/>
            <a:ext cx="1689100" cy="73660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Enter title of your literary work here.</a:t>
            </a:r>
            <a:endParaRPr lang="en-US" sz="800" dirty="0"/>
          </a:p>
        </p:txBody>
      </p:sp>
    </p:spTree>
    <p:extLst>
      <p:ext uri="{BB962C8B-B14F-4D97-AF65-F5344CB8AC3E}">
        <p14:creationId xmlns:p14="http://schemas.microsoft.com/office/powerpoint/2010/main" val="3500730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You can narrow your results by clicking on one of the tabs.  Click on a title to read.</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a:t> </a:t>
            </a:r>
          </a:p>
        </p:txBody>
      </p:sp>
      <p:pic>
        <p:nvPicPr>
          <p:cNvPr id="4" name="Picture 3"/>
          <p:cNvPicPr>
            <a:picLocks noChangeAspect="1"/>
          </p:cNvPicPr>
          <p:nvPr/>
        </p:nvPicPr>
        <p:blipFill>
          <a:blip r:embed="rId2"/>
          <a:stretch>
            <a:fillRect/>
          </a:stretch>
        </p:blipFill>
        <p:spPr>
          <a:xfrm>
            <a:off x="2899007" y="1690688"/>
            <a:ext cx="6393985" cy="4065918"/>
          </a:xfrm>
          <a:prstGeom prst="rect">
            <a:avLst/>
          </a:prstGeom>
        </p:spPr>
      </p:pic>
      <p:sp>
        <p:nvSpPr>
          <p:cNvPr id="5" name="Left Arrow 4"/>
          <p:cNvSpPr/>
          <p:nvPr/>
        </p:nvSpPr>
        <p:spPr>
          <a:xfrm>
            <a:off x="7865946" y="2095500"/>
            <a:ext cx="1638300" cy="698500"/>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a tab to narrow your results.</a:t>
            </a:r>
            <a:endParaRPr lang="en-US" sz="800" dirty="0"/>
          </a:p>
        </p:txBody>
      </p:sp>
      <p:sp>
        <p:nvSpPr>
          <p:cNvPr id="6" name="Right Arrow 5"/>
          <p:cNvSpPr/>
          <p:nvPr/>
        </p:nvSpPr>
        <p:spPr>
          <a:xfrm>
            <a:off x="1727200" y="2713997"/>
            <a:ext cx="1273407" cy="100965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title to open article.</a:t>
            </a:r>
            <a:endParaRPr lang="en-US" sz="800" dirty="0"/>
          </a:p>
        </p:txBody>
      </p:sp>
    </p:spTree>
    <p:extLst>
      <p:ext uri="{BB962C8B-B14F-4D97-AF65-F5344CB8AC3E}">
        <p14:creationId xmlns:p14="http://schemas.microsoft.com/office/powerpoint/2010/main" val="1894534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Read the article.</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2423583" y="1690688"/>
            <a:ext cx="7344833" cy="4271404"/>
          </a:xfrm>
          <a:prstGeom prst="rect">
            <a:avLst/>
          </a:prstGeom>
        </p:spPr>
      </p:pic>
    </p:spTree>
    <p:extLst>
      <p:ext uri="{BB962C8B-B14F-4D97-AF65-F5344CB8AC3E}">
        <p14:creationId xmlns:p14="http://schemas.microsoft.com/office/powerpoint/2010/main" val="1572866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Click on Citation at the top of the article.</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1187638" y="2444847"/>
            <a:ext cx="9816723" cy="2101753"/>
          </a:xfrm>
          <a:prstGeom prst="rect">
            <a:avLst/>
          </a:prstGeom>
        </p:spPr>
      </p:pic>
      <p:sp>
        <p:nvSpPr>
          <p:cNvPr id="5" name="Up Arrow 4"/>
          <p:cNvSpPr/>
          <p:nvPr/>
        </p:nvSpPr>
        <p:spPr>
          <a:xfrm>
            <a:off x="5740400" y="3793331"/>
            <a:ext cx="1257300" cy="888206"/>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1418972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Compare citation with </a:t>
            </a:r>
            <a:r>
              <a:rPr lang="en-US" i="1" dirty="0" smtClean="0">
                <a:solidFill>
                  <a:srgbClr val="0000FF"/>
                </a:solidFill>
                <a:latin typeface="+mn-lt"/>
              </a:rPr>
              <a:t>The Little Seagull</a:t>
            </a:r>
            <a:r>
              <a:rPr lang="en-US" dirty="0" smtClean="0">
                <a:solidFill>
                  <a:srgbClr val="0000FF"/>
                </a:solidFill>
                <a:latin typeface="+mn-lt"/>
              </a:rPr>
              <a:t> </a:t>
            </a:r>
            <a:r>
              <a:rPr lang="en-US" i="1" dirty="0" smtClean="0">
                <a:solidFill>
                  <a:srgbClr val="0000FF"/>
                </a:solidFill>
                <a:latin typeface="+mn-lt"/>
              </a:rPr>
              <a:t>Handbook </a:t>
            </a:r>
            <a:r>
              <a:rPr lang="en-US" dirty="0" smtClean="0">
                <a:solidFill>
                  <a:srgbClr val="0000FF"/>
                </a:solidFill>
                <a:latin typeface="+mn-lt"/>
              </a:rPr>
              <a:t>and make changes.</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 name="Picture 4"/>
          <p:cNvPicPr>
            <a:picLocks noChangeAspect="1"/>
          </p:cNvPicPr>
          <p:nvPr/>
        </p:nvPicPr>
        <p:blipFill>
          <a:blip r:embed="rId2"/>
          <a:stretch>
            <a:fillRect/>
          </a:stretch>
        </p:blipFill>
        <p:spPr>
          <a:xfrm>
            <a:off x="3372190" y="1935395"/>
            <a:ext cx="5447619" cy="3723809"/>
          </a:xfrm>
          <a:prstGeom prst="rect">
            <a:avLst/>
          </a:prstGeom>
        </p:spPr>
      </p:pic>
    </p:spTree>
    <p:extLst>
      <p:ext uri="{BB962C8B-B14F-4D97-AF65-F5344CB8AC3E}">
        <p14:creationId xmlns:p14="http://schemas.microsoft.com/office/powerpoint/2010/main" val="1753269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JStor</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3638857" y="2538524"/>
            <a:ext cx="4914286" cy="1780952"/>
          </a:xfrm>
          <a:prstGeom prst="rect">
            <a:avLst/>
          </a:prstGeom>
        </p:spPr>
      </p:pic>
      <p:sp>
        <p:nvSpPr>
          <p:cNvPr id="5" name="Right Arrow 4"/>
          <p:cNvSpPr/>
          <p:nvPr/>
        </p:nvSpPr>
        <p:spPr>
          <a:xfrm>
            <a:off x="2489200" y="2654300"/>
            <a:ext cx="1251257" cy="7747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6650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Accessing from Off Campus</a:t>
            </a:r>
            <a:endParaRPr lang="en-US" dirty="0">
              <a:solidFill>
                <a:srgbClr val="0000FF"/>
              </a:solidFill>
              <a:latin typeface="+mn-lt"/>
            </a:endParaRPr>
          </a:p>
        </p:txBody>
      </p:sp>
      <p:sp>
        <p:nvSpPr>
          <p:cNvPr id="3" name="Content Placeholder 2"/>
          <p:cNvSpPr>
            <a:spLocks noGrp="1"/>
          </p:cNvSpPr>
          <p:nvPr>
            <p:ph idx="1"/>
          </p:nvPr>
        </p:nvSpPr>
        <p:spPr/>
        <p:txBody>
          <a:bodyPr>
            <a:normAutofit/>
          </a:bodyPr>
          <a:lstStyle/>
          <a:p>
            <a:r>
              <a:rPr lang="en-US" sz="3600" dirty="0" smtClean="0">
                <a:solidFill>
                  <a:srgbClr val="0000FF"/>
                </a:solidFill>
              </a:rPr>
              <a:t>If you are accessing the library ebooks or databases from off campus, a screen will appear asking for your username and password.</a:t>
            </a:r>
          </a:p>
          <a:p>
            <a:r>
              <a:rPr lang="en-US" sz="3600" dirty="0" smtClean="0">
                <a:solidFill>
                  <a:srgbClr val="0000FF"/>
                </a:solidFill>
              </a:rPr>
              <a:t>Your username is made up of the first four letters of your last name, the first four letters of your first name, and the last four digits of your KC ID.</a:t>
            </a:r>
          </a:p>
          <a:p>
            <a:r>
              <a:rPr lang="en-US" sz="3600" dirty="0" smtClean="0">
                <a:solidFill>
                  <a:srgbClr val="0000FF"/>
                </a:solidFill>
              </a:rPr>
              <a:t>Your password is the word Student with a capital S and your 4-digit month and date of birth.</a:t>
            </a:r>
          </a:p>
        </p:txBody>
      </p:sp>
    </p:spTree>
    <p:extLst>
      <p:ext uri="{BB962C8B-B14F-4D97-AF65-F5344CB8AC3E}">
        <p14:creationId xmlns:p14="http://schemas.microsoft.com/office/powerpoint/2010/main" val="1011406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Enter the title of the literary work                and hit Enter.</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6" name="Picture 5"/>
          <p:cNvPicPr>
            <a:picLocks noChangeAspect="1"/>
          </p:cNvPicPr>
          <p:nvPr/>
        </p:nvPicPr>
        <p:blipFill>
          <a:blip r:embed="rId2"/>
          <a:stretch>
            <a:fillRect/>
          </a:stretch>
        </p:blipFill>
        <p:spPr>
          <a:xfrm>
            <a:off x="967428" y="1825625"/>
            <a:ext cx="10257143" cy="3933333"/>
          </a:xfrm>
          <a:prstGeom prst="rect">
            <a:avLst/>
          </a:prstGeom>
        </p:spPr>
      </p:pic>
    </p:spTree>
    <p:extLst>
      <p:ext uri="{BB962C8B-B14F-4D97-AF65-F5344CB8AC3E}">
        <p14:creationId xmlns:p14="http://schemas.microsoft.com/office/powerpoint/2010/main" val="1333832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Click the title or “Download PDF” </a:t>
            </a:r>
            <a:br>
              <a:rPr lang="en-US" dirty="0" smtClean="0">
                <a:solidFill>
                  <a:srgbClr val="0000FF"/>
                </a:solidFill>
                <a:latin typeface="+mn-lt"/>
              </a:rPr>
            </a:br>
            <a:r>
              <a:rPr lang="en-US" dirty="0" smtClean="0">
                <a:solidFill>
                  <a:srgbClr val="0000FF"/>
                </a:solidFill>
                <a:latin typeface="+mn-lt"/>
              </a:rPr>
              <a:t>to view the article.</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2000762" y="1690688"/>
            <a:ext cx="8190476" cy="3980952"/>
          </a:xfrm>
          <a:prstGeom prst="rect">
            <a:avLst/>
          </a:prstGeom>
        </p:spPr>
      </p:pic>
      <p:sp>
        <p:nvSpPr>
          <p:cNvPr id="5" name="Right Arrow 4"/>
          <p:cNvSpPr/>
          <p:nvPr/>
        </p:nvSpPr>
        <p:spPr>
          <a:xfrm>
            <a:off x="1130300" y="2590800"/>
            <a:ext cx="1320800" cy="13081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
        <p:nvSpPr>
          <p:cNvPr id="7" name="Left Arrow 6"/>
          <p:cNvSpPr/>
          <p:nvPr/>
        </p:nvSpPr>
        <p:spPr>
          <a:xfrm>
            <a:off x="9899138" y="2584451"/>
            <a:ext cx="1162562" cy="1314449"/>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 to download.</a:t>
            </a:r>
            <a:endParaRPr lang="en-US" sz="800" dirty="0"/>
          </a:p>
        </p:txBody>
      </p:sp>
    </p:spTree>
    <p:extLst>
      <p:ext uri="{BB962C8B-B14F-4D97-AF65-F5344CB8AC3E}">
        <p14:creationId xmlns:p14="http://schemas.microsoft.com/office/powerpoint/2010/main" val="161156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Read.</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 name="Picture 4"/>
          <p:cNvPicPr>
            <a:picLocks noChangeAspect="1"/>
          </p:cNvPicPr>
          <p:nvPr/>
        </p:nvPicPr>
        <p:blipFill>
          <a:blip r:embed="rId2"/>
          <a:stretch>
            <a:fillRect/>
          </a:stretch>
        </p:blipFill>
        <p:spPr>
          <a:xfrm>
            <a:off x="3185175" y="1690688"/>
            <a:ext cx="5952234" cy="4486275"/>
          </a:xfrm>
          <a:prstGeom prst="rect">
            <a:avLst/>
          </a:prstGeom>
        </p:spPr>
      </p:pic>
    </p:spTree>
    <p:extLst>
      <p:ext uri="{BB962C8B-B14F-4D97-AF65-F5344CB8AC3E}">
        <p14:creationId xmlns:p14="http://schemas.microsoft.com/office/powerpoint/2010/main" val="898482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Click “Cite this item” on the left of the article.   </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a:t> </a:t>
            </a:r>
          </a:p>
        </p:txBody>
      </p:sp>
      <p:pic>
        <p:nvPicPr>
          <p:cNvPr id="4" name="Picture 3"/>
          <p:cNvPicPr>
            <a:picLocks noChangeAspect="1"/>
          </p:cNvPicPr>
          <p:nvPr/>
        </p:nvPicPr>
        <p:blipFill>
          <a:blip r:embed="rId2"/>
          <a:stretch>
            <a:fillRect/>
          </a:stretch>
        </p:blipFill>
        <p:spPr>
          <a:xfrm>
            <a:off x="4348381" y="1549681"/>
            <a:ext cx="3495238" cy="4495238"/>
          </a:xfrm>
          <a:prstGeom prst="rect">
            <a:avLst/>
          </a:prstGeom>
        </p:spPr>
      </p:pic>
      <p:sp>
        <p:nvSpPr>
          <p:cNvPr id="6" name="Right Arrow 5"/>
          <p:cNvSpPr/>
          <p:nvPr/>
        </p:nvSpPr>
        <p:spPr>
          <a:xfrm>
            <a:off x="3327400" y="4559300"/>
            <a:ext cx="1536700" cy="9525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2018905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00FF"/>
                </a:solidFill>
                <a:latin typeface="+mn-lt"/>
              </a:rPr>
              <a:t>Choose the correct format. Make any changes to match </a:t>
            </a:r>
            <a:r>
              <a:rPr lang="en-US" i="1" dirty="0" smtClean="0">
                <a:solidFill>
                  <a:srgbClr val="0000FF"/>
                </a:solidFill>
                <a:latin typeface="+mn-lt"/>
              </a:rPr>
              <a:t>The Little Seagull Handbook</a:t>
            </a:r>
            <a:r>
              <a:rPr lang="en-US" dirty="0" smtClean="0">
                <a:solidFill>
                  <a:srgbClr val="0000FF"/>
                </a:solidFill>
                <a:latin typeface="+mn-lt"/>
              </a:rPr>
              <a:t>.</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3846690" y="2077051"/>
            <a:ext cx="4498619" cy="4099912"/>
          </a:xfrm>
          <a:prstGeom prst="rect">
            <a:avLst/>
          </a:prstGeom>
        </p:spPr>
      </p:pic>
    </p:spTree>
    <p:extLst>
      <p:ext uri="{BB962C8B-B14F-4D97-AF65-F5344CB8AC3E}">
        <p14:creationId xmlns:p14="http://schemas.microsoft.com/office/powerpoint/2010/main" val="3292421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Academic Search Complete</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 name="Picture 4"/>
          <p:cNvPicPr>
            <a:picLocks noChangeAspect="1"/>
          </p:cNvPicPr>
          <p:nvPr/>
        </p:nvPicPr>
        <p:blipFill>
          <a:blip r:embed="rId2"/>
          <a:stretch>
            <a:fillRect/>
          </a:stretch>
        </p:blipFill>
        <p:spPr>
          <a:xfrm>
            <a:off x="4043619" y="2262333"/>
            <a:ext cx="4104762" cy="2333333"/>
          </a:xfrm>
          <a:prstGeom prst="rect">
            <a:avLst/>
          </a:prstGeom>
        </p:spPr>
      </p:pic>
      <p:sp>
        <p:nvSpPr>
          <p:cNvPr id="6" name="Right Arrow 5"/>
          <p:cNvSpPr/>
          <p:nvPr/>
        </p:nvSpPr>
        <p:spPr>
          <a:xfrm>
            <a:off x="2870201" y="2565400"/>
            <a:ext cx="1320800" cy="6604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3142863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00FF"/>
                </a:solidFill>
                <a:latin typeface="+mn-lt"/>
              </a:rPr>
              <a:t>Enter the search terms and click on Full Text. Click Search or hit Enter.</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1966443" y="1825625"/>
            <a:ext cx="8259114" cy="4580813"/>
          </a:xfrm>
          <a:prstGeom prst="rect">
            <a:avLst/>
          </a:prstGeom>
        </p:spPr>
      </p:pic>
      <p:sp>
        <p:nvSpPr>
          <p:cNvPr id="5" name="Down Arrow 4"/>
          <p:cNvSpPr/>
          <p:nvPr/>
        </p:nvSpPr>
        <p:spPr>
          <a:xfrm>
            <a:off x="5092700" y="1690688"/>
            <a:ext cx="1714500" cy="671512"/>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Enter search terms here</a:t>
            </a:r>
            <a:endParaRPr lang="en-US" sz="800" dirty="0"/>
          </a:p>
        </p:txBody>
      </p:sp>
      <p:sp>
        <p:nvSpPr>
          <p:cNvPr id="6" name="Right Arrow 5"/>
          <p:cNvSpPr/>
          <p:nvPr/>
        </p:nvSpPr>
        <p:spPr>
          <a:xfrm>
            <a:off x="1966443" y="5084763"/>
            <a:ext cx="855193" cy="10922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this box</a:t>
            </a:r>
            <a:endParaRPr lang="en-US" sz="800" dirty="0"/>
          </a:p>
        </p:txBody>
      </p:sp>
    </p:spTree>
    <p:extLst>
      <p:ext uri="{BB962C8B-B14F-4D97-AF65-F5344CB8AC3E}">
        <p14:creationId xmlns:p14="http://schemas.microsoft.com/office/powerpoint/2010/main" val="4088435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Notes on searching</a:t>
            </a:r>
            <a:endParaRPr lang="en-US" dirty="0">
              <a:solidFill>
                <a:srgbClr val="0000FF"/>
              </a:solidFill>
              <a:latin typeface="+mn-lt"/>
            </a:endParaRPr>
          </a:p>
        </p:txBody>
      </p:sp>
      <p:sp>
        <p:nvSpPr>
          <p:cNvPr id="3" name="Content Placeholder 2"/>
          <p:cNvSpPr>
            <a:spLocks noGrp="1"/>
          </p:cNvSpPr>
          <p:nvPr>
            <p:ph idx="1"/>
          </p:nvPr>
        </p:nvSpPr>
        <p:spPr/>
        <p:txBody>
          <a:bodyPr/>
          <a:lstStyle/>
          <a:p>
            <a:r>
              <a:rPr lang="en-US" dirty="0" smtClean="0">
                <a:solidFill>
                  <a:srgbClr val="0000FF"/>
                </a:solidFill>
              </a:rPr>
              <a:t>Putting the title in quotation marks tells the database you want to see the words together as a phrase.</a:t>
            </a:r>
          </a:p>
          <a:p>
            <a:r>
              <a:rPr lang="en-US" dirty="0" smtClean="0">
                <a:solidFill>
                  <a:srgbClr val="0000FF"/>
                </a:solidFill>
              </a:rPr>
              <a:t>AND is a limiter.  It tells the database you want to have the words or phrase before the limiter, as well as the words after it, in the article.</a:t>
            </a:r>
          </a:p>
          <a:p>
            <a:r>
              <a:rPr lang="en-US" dirty="0" smtClean="0">
                <a:solidFill>
                  <a:srgbClr val="0000FF"/>
                </a:solidFill>
              </a:rPr>
              <a:t>Clicking on Full Text tells the database you want to see the full text of the article; not just an abstract or a bibliography.</a:t>
            </a:r>
            <a:endParaRPr lang="en-US" dirty="0">
              <a:solidFill>
                <a:srgbClr val="0000FF"/>
              </a:solidFill>
            </a:endParaRPr>
          </a:p>
        </p:txBody>
      </p:sp>
    </p:spTree>
    <p:extLst>
      <p:ext uri="{BB962C8B-B14F-4D97-AF65-F5344CB8AC3E}">
        <p14:creationId xmlns:p14="http://schemas.microsoft.com/office/powerpoint/2010/main" val="1775120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Click on Full Text to view the article.</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2305524" y="1652809"/>
            <a:ext cx="7580952" cy="3552381"/>
          </a:xfrm>
          <a:prstGeom prst="rect">
            <a:avLst/>
          </a:prstGeom>
        </p:spPr>
      </p:pic>
      <p:sp>
        <p:nvSpPr>
          <p:cNvPr id="7" name="Up Arrow 6"/>
          <p:cNvSpPr/>
          <p:nvPr/>
        </p:nvSpPr>
        <p:spPr>
          <a:xfrm>
            <a:off x="3149600" y="4001294"/>
            <a:ext cx="1676400" cy="59690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2237466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Read the article.</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2860100" y="1997546"/>
            <a:ext cx="6471800" cy="4860454"/>
          </a:xfrm>
          <a:prstGeom prst="rect">
            <a:avLst/>
          </a:prstGeom>
        </p:spPr>
      </p:pic>
    </p:spTree>
    <p:extLst>
      <p:ext uri="{BB962C8B-B14F-4D97-AF65-F5344CB8AC3E}">
        <p14:creationId xmlns:p14="http://schemas.microsoft.com/office/powerpoint/2010/main" val="3060839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Example</a:t>
            </a:r>
            <a:endParaRPr lang="en-US" dirty="0">
              <a:solidFill>
                <a:srgbClr val="0000FF"/>
              </a:solidFill>
              <a:latin typeface="+mn-lt"/>
            </a:endParaRPr>
          </a:p>
        </p:txBody>
      </p:sp>
      <p:sp>
        <p:nvSpPr>
          <p:cNvPr id="3" name="Content Placeholder 2"/>
          <p:cNvSpPr>
            <a:spLocks noGrp="1"/>
          </p:cNvSpPr>
          <p:nvPr>
            <p:ph idx="1"/>
          </p:nvPr>
        </p:nvSpPr>
        <p:spPr/>
        <p:txBody>
          <a:bodyPr>
            <a:normAutofit/>
          </a:bodyPr>
          <a:lstStyle/>
          <a:p>
            <a:pPr marL="0" indent="0">
              <a:buNone/>
            </a:pPr>
            <a:r>
              <a:rPr lang="en-US" sz="3600" dirty="0" smtClean="0">
                <a:solidFill>
                  <a:srgbClr val="0000FF"/>
                </a:solidFill>
              </a:rPr>
              <a:t>If your name is Kitty Sitter, your KC ID is 123456789, and you were born on May 9</a:t>
            </a:r>
            <a:r>
              <a:rPr lang="en-US" sz="3600" baseline="30000" dirty="0" smtClean="0">
                <a:solidFill>
                  <a:srgbClr val="0000FF"/>
                </a:solidFill>
              </a:rPr>
              <a:t>th</a:t>
            </a:r>
            <a:r>
              <a:rPr lang="en-US" sz="3600" dirty="0" smtClean="0">
                <a:solidFill>
                  <a:srgbClr val="0000FF"/>
                </a:solidFill>
              </a:rPr>
              <a:t>, then </a:t>
            </a:r>
          </a:p>
          <a:p>
            <a:pPr marL="0" indent="0">
              <a:buNone/>
            </a:pPr>
            <a:endParaRPr lang="en-US" sz="3600" dirty="0">
              <a:solidFill>
                <a:srgbClr val="0000FF"/>
              </a:solidFill>
            </a:endParaRPr>
          </a:p>
          <a:p>
            <a:pPr marL="0" indent="0">
              <a:buNone/>
            </a:pPr>
            <a:r>
              <a:rPr lang="en-US" sz="3600" dirty="0" smtClean="0">
                <a:solidFill>
                  <a:srgbClr val="0000FF"/>
                </a:solidFill>
              </a:rPr>
              <a:t>	Username: 	sittkitt6789</a:t>
            </a:r>
          </a:p>
          <a:p>
            <a:pPr marL="0" indent="0">
              <a:buNone/>
            </a:pPr>
            <a:r>
              <a:rPr lang="en-US" sz="3600" dirty="0">
                <a:solidFill>
                  <a:srgbClr val="0000FF"/>
                </a:solidFill>
              </a:rPr>
              <a:t>	</a:t>
            </a:r>
            <a:r>
              <a:rPr lang="en-US" sz="3600" dirty="0" smtClean="0">
                <a:solidFill>
                  <a:srgbClr val="0000FF"/>
                </a:solidFill>
              </a:rPr>
              <a:t>Password:	Student0509</a:t>
            </a:r>
            <a:endParaRPr lang="en-US" sz="3600" dirty="0">
              <a:solidFill>
                <a:srgbClr val="0000FF"/>
              </a:solidFill>
            </a:endParaRPr>
          </a:p>
        </p:txBody>
      </p:sp>
      <p:sp>
        <p:nvSpPr>
          <p:cNvPr id="4" name="Up Arrow 3"/>
          <p:cNvSpPr/>
          <p:nvPr/>
        </p:nvSpPr>
        <p:spPr>
          <a:xfrm>
            <a:off x="4051300" y="4673600"/>
            <a:ext cx="1257300" cy="71120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Capitalize the S</a:t>
            </a:r>
            <a:endParaRPr lang="en-US" sz="800" dirty="0"/>
          </a:p>
        </p:txBody>
      </p:sp>
      <p:sp>
        <p:nvSpPr>
          <p:cNvPr id="5" name="Up Arrow 4"/>
          <p:cNvSpPr/>
          <p:nvPr/>
        </p:nvSpPr>
        <p:spPr>
          <a:xfrm>
            <a:off x="5388610" y="4744562"/>
            <a:ext cx="2446020" cy="101854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Your four-digit month and day of birth</a:t>
            </a:r>
            <a:endParaRPr lang="en-US" sz="800" dirty="0"/>
          </a:p>
        </p:txBody>
      </p:sp>
    </p:spTree>
    <p:extLst>
      <p:ext uri="{BB962C8B-B14F-4D97-AF65-F5344CB8AC3E}">
        <p14:creationId xmlns:p14="http://schemas.microsoft.com/office/powerpoint/2010/main" val="2397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Citation information is under</a:t>
            </a:r>
            <a:br>
              <a:rPr lang="en-US" dirty="0" smtClean="0">
                <a:solidFill>
                  <a:srgbClr val="0000FF"/>
                </a:solidFill>
                <a:latin typeface="+mn-lt"/>
              </a:rPr>
            </a:br>
            <a:r>
              <a:rPr lang="en-US" dirty="0" smtClean="0">
                <a:solidFill>
                  <a:srgbClr val="0000FF"/>
                </a:solidFill>
                <a:latin typeface="+mn-lt"/>
              </a:rPr>
              <a:t>Detailed Record.</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4203701" y="1828999"/>
            <a:ext cx="3178014" cy="3954861"/>
          </a:xfrm>
          <a:prstGeom prst="rect">
            <a:avLst/>
          </a:prstGeom>
        </p:spPr>
      </p:pic>
      <p:sp>
        <p:nvSpPr>
          <p:cNvPr id="5" name="Right Arrow 4"/>
          <p:cNvSpPr/>
          <p:nvPr/>
        </p:nvSpPr>
        <p:spPr>
          <a:xfrm>
            <a:off x="2959100" y="3200400"/>
            <a:ext cx="1447800" cy="10033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653353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Detailed Record</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 name="Picture 4"/>
          <p:cNvPicPr>
            <a:picLocks noChangeAspect="1"/>
          </p:cNvPicPr>
          <p:nvPr/>
        </p:nvPicPr>
        <p:blipFill>
          <a:blip r:embed="rId2"/>
          <a:stretch>
            <a:fillRect/>
          </a:stretch>
        </p:blipFill>
        <p:spPr>
          <a:xfrm>
            <a:off x="3203395" y="1690688"/>
            <a:ext cx="5785210" cy="4293819"/>
          </a:xfrm>
          <a:prstGeom prst="rect">
            <a:avLst/>
          </a:prstGeom>
        </p:spPr>
      </p:pic>
    </p:spTree>
    <p:extLst>
      <p:ext uri="{BB962C8B-B14F-4D97-AF65-F5344CB8AC3E}">
        <p14:creationId xmlns:p14="http://schemas.microsoft.com/office/powerpoint/2010/main" val="1602231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Or, use the Cite feature on the right side of the page.  Select the correct format.</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a:t> </a:t>
            </a:r>
          </a:p>
        </p:txBody>
      </p:sp>
      <p:pic>
        <p:nvPicPr>
          <p:cNvPr id="4" name="Picture 3"/>
          <p:cNvPicPr>
            <a:picLocks noChangeAspect="1"/>
          </p:cNvPicPr>
          <p:nvPr/>
        </p:nvPicPr>
        <p:blipFill>
          <a:blip r:embed="rId2"/>
          <a:stretch>
            <a:fillRect/>
          </a:stretch>
        </p:blipFill>
        <p:spPr>
          <a:xfrm>
            <a:off x="1365324" y="2416295"/>
            <a:ext cx="1180952" cy="1923810"/>
          </a:xfrm>
          <a:prstGeom prst="rect">
            <a:avLst/>
          </a:prstGeom>
        </p:spPr>
      </p:pic>
      <p:pic>
        <p:nvPicPr>
          <p:cNvPr id="5" name="Picture 4"/>
          <p:cNvPicPr>
            <a:picLocks noChangeAspect="1"/>
          </p:cNvPicPr>
          <p:nvPr/>
        </p:nvPicPr>
        <p:blipFill>
          <a:blip r:embed="rId3"/>
          <a:stretch>
            <a:fillRect/>
          </a:stretch>
        </p:blipFill>
        <p:spPr>
          <a:xfrm>
            <a:off x="3556505" y="2416295"/>
            <a:ext cx="7492495" cy="2394417"/>
          </a:xfrm>
          <a:prstGeom prst="rect">
            <a:avLst/>
          </a:prstGeom>
        </p:spPr>
      </p:pic>
      <p:sp>
        <p:nvSpPr>
          <p:cNvPr id="7" name="Up Arrow 6"/>
          <p:cNvSpPr/>
          <p:nvPr/>
        </p:nvSpPr>
        <p:spPr>
          <a:xfrm>
            <a:off x="1320800" y="4001294"/>
            <a:ext cx="1257300" cy="621506"/>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
        <p:nvSpPr>
          <p:cNvPr id="8" name="Right Arrow 7"/>
          <p:cNvSpPr/>
          <p:nvPr/>
        </p:nvSpPr>
        <p:spPr>
          <a:xfrm>
            <a:off x="2978581" y="3321403"/>
            <a:ext cx="1092200" cy="1301397"/>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Select the correct format.</a:t>
            </a:r>
            <a:endParaRPr lang="en-US" sz="800" dirty="0"/>
          </a:p>
        </p:txBody>
      </p:sp>
    </p:spTree>
    <p:extLst>
      <p:ext uri="{BB962C8B-B14F-4D97-AF65-F5344CB8AC3E}">
        <p14:creationId xmlns:p14="http://schemas.microsoft.com/office/powerpoint/2010/main" val="23673288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Creating citations</a:t>
            </a:r>
            <a:endParaRPr lang="en-US" dirty="0">
              <a:solidFill>
                <a:srgbClr val="0000FF"/>
              </a:solidFill>
              <a:latin typeface="+mn-lt"/>
            </a:endParaRPr>
          </a:p>
        </p:txBody>
      </p:sp>
      <p:sp>
        <p:nvSpPr>
          <p:cNvPr id="3" name="Content Placeholder 2"/>
          <p:cNvSpPr>
            <a:spLocks noGrp="1"/>
          </p:cNvSpPr>
          <p:nvPr>
            <p:ph idx="1"/>
          </p:nvPr>
        </p:nvSpPr>
        <p:spPr/>
        <p:txBody>
          <a:bodyPr/>
          <a:lstStyle/>
          <a:p>
            <a:r>
              <a:rPr lang="en-US" dirty="0" smtClean="0">
                <a:solidFill>
                  <a:srgbClr val="0000FF"/>
                </a:solidFill>
              </a:rPr>
              <a:t>Use </a:t>
            </a:r>
            <a:r>
              <a:rPr lang="en-US" i="1" dirty="0" smtClean="0">
                <a:solidFill>
                  <a:srgbClr val="0000FF"/>
                </a:solidFill>
              </a:rPr>
              <a:t>The Little Seagull Handbook. </a:t>
            </a:r>
            <a:endParaRPr lang="en-US" dirty="0" smtClean="0">
              <a:solidFill>
                <a:srgbClr val="0000FF"/>
              </a:solidFill>
            </a:endParaRPr>
          </a:p>
          <a:p>
            <a:r>
              <a:rPr lang="en-US" dirty="0" smtClean="0">
                <a:solidFill>
                  <a:srgbClr val="0000FF"/>
                </a:solidFill>
              </a:rPr>
              <a:t>Use the tab for MLA.</a:t>
            </a:r>
          </a:p>
          <a:p>
            <a:r>
              <a:rPr lang="en-US" dirty="0" smtClean="0">
                <a:solidFill>
                  <a:srgbClr val="0000FF"/>
                </a:solidFill>
              </a:rPr>
              <a:t>Ask your instructor if you have any questions.</a:t>
            </a:r>
          </a:p>
          <a:p>
            <a:pPr marL="0" indent="0">
              <a:buNone/>
            </a:pPr>
            <a:endParaRPr lang="en-US" dirty="0">
              <a:solidFill>
                <a:srgbClr val="0000FF"/>
              </a:solidFill>
            </a:endParaRPr>
          </a:p>
          <a:p>
            <a:r>
              <a:rPr lang="en-US" i="1" dirty="0" smtClean="0">
                <a:solidFill>
                  <a:srgbClr val="FF0000"/>
                </a:solidFill>
              </a:rPr>
              <a:t>Always get the citation information when you first find the article!  If you don’t, you may not be able to find it, later!</a:t>
            </a:r>
            <a:endParaRPr lang="en-US" i="1" dirty="0">
              <a:solidFill>
                <a:srgbClr val="FF0000"/>
              </a:solidFill>
            </a:endParaRPr>
          </a:p>
        </p:txBody>
      </p:sp>
    </p:spTree>
    <p:extLst>
      <p:ext uri="{BB962C8B-B14F-4D97-AF65-F5344CB8AC3E}">
        <p14:creationId xmlns:p14="http://schemas.microsoft.com/office/powerpoint/2010/main" val="626825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A few hints…</a:t>
            </a:r>
            <a:endParaRPr lang="en-US" dirty="0">
              <a:solidFill>
                <a:srgbClr val="0000FF"/>
              </a:solidFill>
              <a:latin typeface="+mn-lt"/>
            </a:endParaRPr>
          </a:p>
        </p:txBody>
      </p:sp>
      <p:sp>
        <p:nvSpPr>
          <p:cNvPr id="3" name="Content Placeholder 2"/>
          <p:cNvSpPr>
            <a:spLocks noGrp="1"/>
          </p:cNvSpPr>
          <p:nvPr>
            <p:ph idx="1"/>
          </p:nvPr>
        </p:nvSpPr>
        <p:spPr/>
        <p:txBody>
          <a:bodyPr/>
          <a:lstStyle/>
          <a:p>
            <a:r>
              <a:rPr lang="en-US" dirty="0" smtClean="0">
                <a:solidFill>
                  <a:srgbClr val="0000FF"/>
                </a:solidFill>
              </a:rPr>
              <a:t>If the title of your poem, short story, drama or novel begins with A, An, or The, do not use it in your search.  Instead, use the next word in the title.</a:t>
            </a:r>
          </a:p>
          <a:p>
            <a:r>
              <a:rPr lang="en-US" dirty="0" smtClean="0">
                <a:solidFill>
                  <a:srgbClr val="0000FF"/>
                </a:solidFill>
              </a:rPr>
              <a:t>If your title contains the word NOT:</a:t>
            </a:r>
          </a:p>
          <a:p>
            <a:pPr lvl="1"/>
            <a:r>
              <a:rPr lang="en-US" dirty="0" smtClean="0">
                <a:solidFill>
                  <a:srgbClr val="0000FF"/>
                </a:solidFill>
              </a:rPr>
              <a:t>NOT is a limiter. It tells the database you want everything before NOT, but nothing after NOT.</a:t>
            </a:r>
          </a:p>
          <a:p>
            <a:pPr lvl="1"/>
            <a:r>
              <a:rPr lang="en-US" dirty="0" smtClean="0">
                <a:solidFill>
                  <a:srgbClr val="0000FF"/>
                </a:solidFill>
              </a:rPr>
              <a:t>Leave out NOT or put the title in quotation marks.</a:t>
            </a:r>
          </a:p>
          <a:p>
            <a:pPr lvl="2"/>
            <a:r>
              <a:rPr lang="en-US" dirty="0" smtClean="0">
                <a:solidFill>
                  <a:srgbClr val="0000FF"/>
                </a:solidFill>
              </a:rPr>
              <a:t>For instance, if you are researching “The Road Not Taken,” enter your search as “Road Taken”</a:t>
            </a:r>
            <a:r>
              <a:rPr lang="en-US" dirty="0">
                <a:solidFill>
                  <a:srgbClr val="0000FF"/>
                </a:solidFill>
              </a:rPr>
              <a:t> </a:t>
            </a:r>
            <a:r>
              <a:rPr lang="en-US" dirty="0" smtClean="0">
                <a:solidFill>
                  <a:srgbClr val="0000FF"/>
                </a:solidFill>
              </a:rPr>
              <a:t>or “Road Not Taken”</a:t>
            </a:r>
          </a:p>
        </p:txBody>
      </p:sp>
    </p:spTree>
    <p:extLst>
      <p:ext uri="{BB962C8B-B14F-4D97-AF65-F5344CB8AC3E}">
        <p14:creationId xmlns:p14="http://schemas.microsoft.com/office/powerpoint/2010/main" val="3323637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Ask-A-Librarian</a:t>
            </a:r>
            <a:endParaRPr lang="en-US" dirty="0">
              <a:solidFill>
                <a:srgbClr val="0000FF"/>
              </a:solidFill>
              <a:latin typeface="+mn-lt"/>
            </a:endParaRPr>
          </a:p>
        </p:txBody>
      </p:sp>
      <p:sp>
        <p:nvSpPr>
          <p:cNvPr id="3" name="Content Placeholder 2"/>
          <p:cNvSpPr>
            <a:spLocks noGrp="1"/>
          </p:cNvSpPr>
          <p:nvPr>
            <p:ph idx="1"/>
          </p:nvPr>
        </p:nvSpPr>
        <p:spPr/>
        <p:txBody>
          <a:bodyPr/>
          <a:lstStyle/>
          <a:p>
            <a:r>
              <a:rPr lang="en-US" dirty="0" smtClean="0">
                <a:solidFill>
                  <a:srgbClr val="0000FF"/>
                </a:solidFill>
              </a:rPr>
              <a:t>This is an email reference service.  </a:t>
            </a:r>
          </a:p>
          <a:p>
            <a:r>
              <a:rPr lang="en-US" dirty="0" smtClean="0">
                <a:solidFill>
                  <a:srgbClr val="0000FF"/>
                </a:solidFill>
              </a:rPr>
              <a:t>If you have a question, but can’t access a librarian for help, use this while you have the question on your mind.</a:t>
            </a:r>
          </a:p>
          <a:p>
            <a:r>
              <a:rPr lang="en-US" dirty="0" smtClean="0">
                <a:solidFill>
                  <a:srgbClr val="0000FF"/>
                </a:solidFill>
              </a:rPr>
              <a:t>We will not do the work for you, but we can point you in the right direction.</a:t>
            </a:r>
          </a:p>
          <a:p>
            <a:endParaRPr lang="en-US" i="1" dirty="0" smtClean="0">
              <a:solidFill>
                <a:srgbClr val="FF0000"/>
              </a:solidFill>
            </a:endParaRPr>
          </a:p>
          <a:p>
            <a:r>
              <a:rPr lang="en-US" i="1" dirty="0" smtClean="0">
                <a:solidFill>
                  <a:srgbClr val="FF0000"/>
                </a:solidFill>
              </a:rPr>
              <a:t>Ask-A-Librarian is not available during Minimester.</a:t>
            </a:r>
            <a:endParaRPr lang="en-US" i="1" dirty="0">
              <a:solidFill>
                <a:srgbClr val="FF0000"/>
              </a:solidFill>
            </a:endParaRPr>
          </a:p>
        </p:txBody>
      </p:sp>
    </p:spTree>
    <p:extLst>
      <p:ext uri="{BB962C8B-B14F-4D97-AF65-F5344CB8AC3E}">
        <p14:creationId xmlns:p14="http://schemas.microsoft.com/office/powerpoint/2010/main" val="29537479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Click on Ask-A-Librarian from the            Library Home Page.</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6" name="Picture 5"/>
          <p:cNvPicPr>
            <a:picLocks noChangeAspect="1"/>
          </p:cNvPicPr>
          <p:nvPr/>
        </p:nvPicPr>
        <p:blipFill>
          <a:blip r:embed="rId2"/>
          <a:stretch>
            <a:fillRect/>
          </a:stretch>
        </p:blipFill>
        <p:spPr>
          <a:xfrm>
            <a:off x="4360571" y="2173414"/>
            <a:ext cx="3302129" cy="2576386"/>
          </a:xfrm>
          <a:prstGeom prst="rect">
            <a:avLst/>
          </a:prstGeom>
        </p:spPr>
      </p:pic>
      <p:sp>
        <p:nvSpPr>
          <p:cNvPr id="7" name="Right Arrow 6"/>
          <p:cNvSpPr/>
          <p:nvPr/>
        </p:nvSpPr>
        <p:spPr>
          <a:xfrm>
            <a:off x="3175000" y="2540794"/>
            <a:ext cx="1384300" cy="14605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36378394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Enter your information and question.  </a:t>
            </a:r>
            <a:r>
              <a:rPr lang="en-US" dirty="0" smtClean="0">
                <a:solidFill>
                  <a:srgbClr val="0000FF"/>
                </a:solidFill>
                <a:latin typeface="+mn-lt"/>
              </a:rPr>
              <a:t>Submit.</a:t>
            </a:r>
            <a:endParaRPr lang="en-US" dirty="0">
              <a:solidFill>
                <a:srgbClr val="0000FF"/>
              </a:solidFill>
              <a:latin typeface="+mn-lt"/>
            </a:endParaRPr>
          </a:p>
        </p:txBody>
      </p:sp>
      <p:sp>
        <p:nvSpPr>
          <p:cNvPr id="3" name="Content Placeholder 2"/>
          <p:cNvSpPr>
            <a:spLocks noGrp="1"/>
          </p:cNvSpPr>
          <p:nvPr>
            <p:ph idx="1"/>
          </p:nvPr>
        </p:nvSpPr>
        <p:spPr>
          <a:xfrm>
            <a:off x="3130818" y="7298928"/>
            <a:ext cx="7740382" cy="1873493"/>
          </a:xfrm>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3740150" y="1690688"/>
            <a:ext cx="4711700" cy="4677056"/>
          </a:xfrm>
          <a:prstGeom prst="rect">
            <a:avLst/>
          </a:prstGeom>
        </p:spPr>
      </p:pic>
      <p:sp>
        <p:nvSpPr>
          <p:cNvPr id="5" name="Left Arrow 4"/>
          <p:cNvSpPr/>
          <p:nvPr/>
        </p:nvSpPr>
        <p:spPr>
          <a:xfrm>
            <a:off x="6604000" y="5778500"/>
            <a:ext cx="1943100" cy="787400"/>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 to submit question.</a:t>
            </a:r>
            <a:endParaRPr lang="en-US" sz="800" dirty="0"/>
          </a:p>
        </p:txBody>
      </p:sp>
    </p:spTree>
    <p:extLst>
      <p:ext uri="{BB962C8B-B14F-4D97-AF65-F5344CB8AC3E}">
        <p14:creationId xmlns:p14="http://schemas.microsoft.com/office/powerpoint/2010/main" val="42420584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00FF"/>
                </a:solidFill>
              </a:rPr>
              <a:t> </a:t>
            </a:r>
            <a:endParaRPr lang="en-US" dirty="0">
              <a:solidFill>
                <a:srgbClr val="0000FF"/>
              </a:solidFill>
            </a:endParaRPr>
          </a:p>
        </p:txBody>
      </p:sp>
      <p:sp>
        <p:nvSpPr>
          <p:cNvPr id="3" name="Content Placeholder 2"/>
          <p:cNvSpPr>
            <a:spLocks noGrp="1"/>
          </p:cNvSpPr>
          <p:nvPr>
            <p:ph idx="1"/>
          </p:nvPr>
        </p:nvSpPr>
        <p:spPr/>
        <p:txBody>
          <a:bodyPr>
            <a:normAutofit/>
          </a:bodyPr>
          <a:lstStyle/>
          <a:p>
            <a:pPr marL="0" indent="0" algn="ctr">
              <a:buNone/>
            </a:pPr>
            <a:r>
              <a:rPr lang="en-US" dirty="0" smtClean="0"/>
              <a:t> </a:t>
            </a:r>
            <a:r>
              <a:rPr lang="en-US" sz="4400" dirty="0">
                <a:solidFill>
                  <a:srgbClr val="0000FF"/>
                </a:solidFill>
              </a:rPr>
              <a:t>We will get back to you as quickly as possible.  However, if it is an evening, weekend, or holiday, you will have to wait until the next working day</a:t>
            </a:r>
            <a:r>
              <a:rPr lang="en-US" sz="4400" dirty="0" smtClean="0">
                <a:solidFill>
                  <a:srgbClr val="0000FF"/>
                </a:solidFill>
              </a:rPr>
              <a:t>.</a:t>
            </a:r>
          </a:p>
          <a:p>
            <a:pPr marL="0" indent="0" algn="ctr">
              <a:buNone/>
            </a:pPr>
            <a:endParaRPr lang="en-US" sz="4400" dirty="0">
              <a:solidFill>
                <a:srgbClr val="0000FF"/>
              </a:solidFill>
            </a:endParaRPr>
          </a:p>
          <a:p>
            <a:pPr marL="0" indent="0" algn="ctr">
              <a:buNone/>
            </a:pPr>
            <a:r>
              <a:rPr lang="en-US" sz="3600" i="1" dirty="0" smtClean="0">
                <a:solidFill>
                  <a:srgbClr val="FF0000"/>
                </a:solidFill>
              </a:rPr>
              <a:t>This service is unavailable during minimester.</a:t>
            </a:r>
            <a:endParaRPr lang="en-US" sz="3600" i="1" dirty="0">
              <a:solidFill>
                <a:srgbClr val="FF0000"/>
              </a:solidFill>
            </a:endParaRPr>
          </a:p>
        </p:txBody>
      </p:sp>
    </p:spTree>
    <p:extLst>
      <p:ext uri="{BB962C8B-B14F-4D97-AF65-F5344CB8AC3E}">
        <p14:creationId xmlns:p14="http://schemas.microsoft.com/office/powerpoint/2010/main" val="3259715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smtClean="0">
                <a:solidFill>
                  <a:srgbClr val="0000FF"/>
                </a:solidFill>
              </a:rPr>
              <a:t>Good Luck!</a:t>
            </a:r>
            <a:endParaRPr lang="en-US" sz="8000" dirty="0">
              <a:solidFill>
                <a:srgbClr val="0000FF"/>
              </a:solidFill>
            </a:endParaRPr>
          </a:p>
        </p:txBody>
      </p:sp>
      <p:sp>
        <p:nvSpPr>
          <p:cNvPr id="3" name="Content Placeholder 2"/>
          <p:cNvSpPr>
            <a:spLocks noGrp="1"/>
          </p:cNvSpPr>
          <p:nvPr>
            <p:ph idx="1"/>
          </p:nvPr>
        </p:nvSpPr>
        <p:spPr/>
        <p:txBody>
          <a:bodyPr/>
          <a:lstStyle/>
          <a:p>
            <a:pPr marL="0" indent="0">
              <a:buNone/>
            </a:pPr>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270" y="1973262"/>
            <a:ext cx="4525459" cy="4056063"/>
          </a:xfrm>
          <a:prstGeom prst="rect">
            <a:avLst/>
          </a:prstGeom>
        </p:spPr>
      </p:pic>
    </p:spTree>
    <p:extLst>
      <p:ext uri="{BB962C8B-B14F-4D97-AF65-F5344CB8AC3E}">
        <p14:creationId xmlns:p14="http://schemas.microsoft.com/office/powerpoint/2010/main" val="1318248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Let’s start with books and ebooks.  Enter your search terms and Enter.</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1664843" y="1825625"/>
            <a:ext cx="8862314" cy="4185611"/>
          </a:xfrm>
          <a:prstGeom prst="rect">
            <a:avLst/>
          </a:prstGeom>
        </p:spPr>
      </p:pic>
      <p:sp>
        <p:nvSpPr>
          <p:cNvPr id="5" name="Right Arrow 4"/>
          <p:cNvSpPr/>
          <p:nvPr/>
        </p:nvSpPr>
        <p:spPr>
          <a:xfrm>
            <a:off x="2971800" y="3568700"/>
            <a:ext cx="1346200" cy="15494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Enter search terms here.</a:t>
            </a:r>
            <a:endParaRPr lang="en-US" sz="800" dirty="0"/>
          </a:p>
        </p:txBody>
      </p:sp>
    </p:spTree>
    <p:extLst>
      <p:ext uri="{BB962C8B-B14F-4D97-AF65-F5344CB8AC3E}">
        <p14:creationId xmlns:p14="http://schemas.microsoft.com/office/powerpoint/2010/main" val="857542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Click on Kilgore College and Books</a:t>
            </a:r>
            <a:br>
              <a:rPr lang="en-US" dirty="0" smtClean="0">
                <a:solidFill>
                  <a:srgbClr val="0000FF"/>
                </a:solidFill>
                <a:latin typeface="+mn-lt"/>
              </a:rPr>
            </a:br>
            <a:r>
              <a:rPr lang="en-US" dirty="0" smtClean="0">
                <a:solidFill>
                  <a:srgbClr val="0000FF"/>
                </a:solidFill>
                <a:latin typeface="+mn-lt"/>
              </a:rPr>
              <a:t>to search for books and ebooks.</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4086453" y="1825626"/>
            <a:ext cx="3022202" cy="4351338"/>
          </a:xfrm>
          <a:prstGeom prst="rect">
            <a:avLst/>
          </a:prstGeom>
        </p:spPr>
      </p:pic>
      <p:sp>
        <p:nvSpPr>
          <p:cNvPr id="5" name="Right Arrow 4"/>
          <p:cNvSpPr/>
          <p:nvPr/>
        </p:nvSpPr>
        <p:spPr>
          <a:xfrm>
            <a:off x="2924908" y="3728244"/>
            <a:ext cx="1267053" cy="54610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
        <p:nvSpPr>
          <p:cNvPr id="6" name="Right Arrow 5"/>
          <p:cNvSpPr/>
          <p:nvPr/>
        </p:nvSpPr>
        <p:spPr>
          <a:xfrm>
            <a:off x="2924908" y="5251938"/>
            <a:ext cx="1267053" cy="550984"/>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326486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Books and eBooks</a:t>
            </a:r>
            <a:endParaRPr lang="en-US" dirty="0">
              <a:solidFill>
                <a:srgbClr val="0000FF"/>
              </a:solidFill>
              <a:latin typeface="+mn-lt"/>
            </a:endParaRPr>
          </a:p>
        </p:txBody>
      </p:sp>
      <p:sp>
        <p:nvSpPr>
          <p:cNvPr id="3" name="Content Placeholder 2"/>
          <p:cNvSpPr>
            <a:spLocks noGrp="1"/>
          </p:cNvSpPr>
          <p:nvPr>
            <p:ph idx="1"/>
          </p:nvPr>
        </p:nvSpPr>
        <p:spPr>
          <a:xfrm>
            <a:off x="838200" y="1825625"/>
            <a:ext cx="9419492" cy="3637329"/>
          </a:xfrm>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2872154" y="1591162"/>
            <a:ext cx="5616790" cy="4501878"/>
          </a:xfrm>
          <a:prstGeom prst="rect">
            <a:avLst/>
          </a:prstGeom>
        </p:spPr>
      </p:pic>
      <p:sp>
        <p:nvSpPr>
          <p:cNvPr id="5" name="Right Arrow 4"/>
          <p:cNvSpPr/>
          <p:nvPr/>
        </p:nvSpPr>
        <p:spPr>
          <a:xfrm>
            <a:off x="2098431" y="1690688"/>
            <a:ext cx="1735016" cy="726831"/>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This is an eBook.  Read it from your screen.</a:t>
            </a:r>
            <a:endParaRPr lang="en-US" sz="800" dirty="0"/>
          </a:p>
        </p:txBody>
      </p:sp>
      <p:sp>
        <p:nvSpPr>
          <p:cNvPr id="6" name="Right Arrow 5"/>
          <p:cNvSpPr/>
          <p:nvPr/>
        </p:nvSpPr>
        <p:spPr>
          <a:xfrm>
            <a:off x="2098432" y="4646293"/>
            <a:ext cx="1735016" cy="816661"/>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This is a print book.  You can check it out at the Circulation Desk.</a:t>
            </a:r>
            <a:endParaRPr lang="en-US" sz="800" dirty="0"/>
          </a:p>
        </p:txBody>
      </p:sp>
      <p:sp>
        <p:nvSpPr>
          <p:cNvPr id="7" name="Up Arrow 6"/>
          <p:cNvSpPr/>
          <p:nvPr/>
        </p:nvSpPr>
        <p:spPr>
          <a:xfrm>
            <a:off x="4009292" y="6025603"/>
            <a:ext cx="2086708" cy="76496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The call number tells you where to find the book on the shelf.</a:t>
            </a:r>
            <a:endParaRPr lang="en-US" sz="800" dirty="0"/>
          </a:p>
        </p:txBody>
      </p:sp>
    </p:spTree>
    <p:extLst>
      <p:ext uri="{BB962C8B-B14F-4D97-AF65-F5344CB8AC3E}">
        <p14:creationId xmlns:p14="http://schemas.microsoft.com/office/powerpoint/2010/main" val="172691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latin typeface="+mn-lt"/>
              </a:rPr>
              <a:t>Click View eBook to go to the eBook.</a:t>
            </a:r>
            <a:endParaRPr lang="en-US" dirty="0">
              <a:solidFill>
                <a:srgbClr val="0000FF"/>
              </a:solidFill>
              <a:latin typeface="+mn-lt"/>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6" name="Picture 5"/>
          <p:cNvPicPr>
            <a:picLocks noChangeAspect="1"/>
          </p:cNvPicPr>
          <p:nvPr/>
        </p:nvPicPr>
        <p:blipFill>
          <a:blip r:embed="rId2"/>
          <a:stretch>
            <a:fillRect/>
          </a:stretch>
        </p:blipFill>
        <p:spPr>
          <a:xfrm>
            <a:off x="3491050" y="2349637"/>
            <a:ext cx="5209900" cy="2616227"/>
          </a:xfrm>
          <a:prstGeom prst="rect">
            <a:avLst/>
          </a:prstGeom>
        </p:spPr>
      </p:pic>
      <p:sp>
        <p:nvSpPr>
          <p:cNvPr id="7" name="Up Arrow 6"/>
          <p:cNvSpPr/>
          <p:nvPr/>
        </p:nvSpPr>
        <p:spPr>
          <a:xfrm>
            <a:off x="4533900" y="4184814"/>
            <a:ext cx="2260600" cy="78105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t>Click here.</a:t>
            </a:r>
            <a:endParaRPr lang="en-US" sz="800" dirty="0"/>
          </a:p>
        </p:txBody>
      </p:sp>
    </p:spTree>
    <p:extLst>
      <p:ext uri="{BB962C8B-B14F-4D97-AF65-F5344CB8AC3E}">
        <p14:creationId xmlns:p14="http://schemas.microsoft.com/office/powerpoint/2010/main" val="996634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1188</TotalTime>
  <Words>1270</Words>
  <Application>Microsoft Office PowerPoint</Application>
  <PresentationFormat>Widescreen</PresentationFormat>
  <Paragraphs>206</Paragraphs>
  <Slides>59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Calibri Light</vt:lpstr>
      <vt:lpstr>Office Theme</vt:lpstr>
      <vt:lpstr>Randolph C. Watson Library Kilgore College </vt:lpstr>
      <vt:lpstr> </vt:lpstr>
      <vt:lpstr>https://library.kilgore.edu</vt:lpstr>
      <vt:lpstr>Accessing from Off Campus</vt:lpstr>
      <vt:lpstr>Example</vt:lpstr>
      <vt:lpstr>Let’s start with books and ebooks.  Enter your search terms and Enter.</vt:lpstr>
      <vt:lpstr>Click on Kilgore College and Books to search for books and ebooks.</vt:lpstr>
      <vt:lpstr>Books and eBooks</vt:lpstr>
      <vt:lpstr>Click View eBook to go to the eBook.</vt:lpstr>
      <vt:lpstr>You will need the Detailed Record to create your citation.</vt:lpstr>
      <vt:lpstr>Click on Full Text to open the eBook.</vt:lpstr>
      <vt:lpstr>Either the cover or the title page will appear.</vt:lpstr>
      <vt:lpstr>Click Search within</vt:lpstr>
      <vt:lpstr>Enter your search terms and Enter.  Click on the page number to go to that page.</vt:lpstr>
      <vt:lpstr>Be sure you get the Detailed Record to create your citation.</vt:lpstr>
      <vt:lpstr>Or, click on the cite icon  at the top of the page.</vt:lpstr>
      <vt:lpstr>Use the format required by your instructor. Check against The Little Seagull Handbook.</vt:lpstr>
      <vt:lpstr>Using databases</vt:lpstr>
      <vt:lpstr>Click Databases</vt:lpstr>
      <vt:lpstr>Click on Literature &amp; Languages</vt:lpstr>
      <vt:lpstr>Move the shaded box to scroll through the database titles.</vt:lpstr>
      <vt:lpstr>Click on Literary Reference Center</vt:lpstr>
      <vt:lpstr>Enter the title of your literary work in the search box.  Be sure to click the box for Full Text. Click Search or hit Enter.</vt:lpstr>
      <vt:lpstr>From the results, click on Full Text to view an article.</vt:lpstr>
      <vt:lpstr>Read. If you want to use the article, you may print it out or email it to yourself.</vt:lpstr>
      <vt:lpstr>Click on the email icon.</vt:lpstr>
      <vt:lpstr>Enter your information and click Send.</vt:lpstr>
      <vt:lpstr>The citation information is found in the Detailed Record.  Remember to get a copy!</vt:lpstr>
      <vt:lpstr>Detailed Record</vt:lpstr>
      <vt:lpstr>Most databases provide a citation. Click on the citation icon or link.</vt:lpstr>
      <vt:lpstr>Scroll to find the correct format.</vt:lpstr>
      <vt:lpstr>Check the citation against The Little Seagull Handbook.</vt:lpstr>
      <vt:lpstr>Bloom’s Literature</vt:lpstr>
      <vt:lpstr>Enter the title of your literary                      work and hit Enter.</vt:lpstr>
      <vt:lpstr>You can narrow your results by clicking on one of the tabs.  Click on a title to read.</vt:lpstr>
      <vt:lpstr>Read the article.</vt:lpstr>
      <vt:lpstr>Click on Citation at the top of the article.</vt:lpstr>
      <vt:lpstr>Compare citation with The Little Seagull Handbook and make changes.</vt:lpstr>
      <vt:lpstr>JStor</vt:lpstr>
      <vt:lpstr>Enter the title of the literary work                and hit Enter.</vt:lpstr>
      <vt:lpstr>Click the title or “Download PDF”  to view the article.</vt:lpstr>
      <vt:lpstr>Read.</vt:lpstr>
      <vt:lpstr>Click “Cite this item” on the left of the article.   </vt:lpstr>
      <vt:lpstr>Choose the correct format. Make any changes to match The Little Seagull Handbook.</vt:lpstr>
      <vt:lpstr>Academic Search Complete</vt:lpstr>
      <vt:lpstr>Enter the search terms and click on Full Text. Click Search or hit Enter.</vt:lpstr>
      <vt:lpstr>Notes on searching</vt:lpstr>
      <vt:lpstr>Click on Full Text to view the article.</vt:lpstr>
      <vt:lpstr>Read the article.</vt:lpstr>
      <vt:lpstr>Citation information is under Detailed Record.</vt:lpstr>
      <vt:lpstr>Detailed Record</vt:lpstr>
      <vt:lpstr>Or, use the Cite feature on the right side of the page.  Select the correct format.</vt:lpstr>
      <vt:lpstr>Creating citations</vt:lpstr>
      <vt:lpstr>A few hints…</vt:lpstr>
      <vt:lpstr>Ask-A-Librarian</vt:lpstr>
      <vt:lpstr>Click on Ask-A-Librarian from the            Library Home Page.</vt:lpstr>
      <vt:lpstr>Enter your information and question.  Submit.</vt:lpstr>
      <vt:lpstr> </vt:lpstr>
      <vt:lpstr>Good Luck!</vt:lpstr>
    </vt:vector>
  </TitlesOfParts>
  <Company>Kilgore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Randolph C. Watson Library Kilgore College</dc:title>
  <dc:creator>Susan Wilson</dc:creator>
  <cp:lastModifiedBy>Susan Wilson</cp:lastModifiedBy>
  <cp:revision>84</cp:revision>
  <dcterms:created xsi:type="dcterms:W3CDTF">2015-10-29T14:53:01Z</dcterms:created>
  <dcterms:modified xsi:type="dcterms:W3CDTF">2019-08-20T17:40:02Z</dcterms:modified>
</cp:coreProperties>
</file>