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91" r:id="rId3"/>
    <p:sldId id="293" r:id="rId4"/>
    <p:sldId id="257" r:id="rId5"/>
    <p:sldId id="288" r:id="rId6"/>
    <p:sldId id="289" r:id="rId7"/>
    <p:sldId id="290" r:id="rId8"/>
    <p:sldId id="295" r:id="rId9"/>
    <p:sldId id="321" r:id="rId10"/>
    <p:sldId id="400" r:id="rId11"/>
    <p:sldId id="401" r:id="rId12"/>
    <p:sldId id="402" r:id="rId13"/>
    <p:sldId id="403" r:id="rId14"/>
    <p:sldId id="404" r:id="rId15"/>
    <p:sldId id="482" r:id="rId16"/>
    <p:sldId id="483" r:id="rId17"/>
    <p:sldId id="408" r:id="rId18"/>
    <p:sldId id="484" r:id="rId19"/>
    <p:sldId id="384" r:id="rId20"/>
    <p:sldId id="315" r:id="rId21"/>
    <p:sldId id="316" r:id="rId22"/>
    <p:sldId id="424" r:id="rId23"/>
    <p:sldId id="478" r:id="rId24"/>
    <p:sldId id="428" r:id="rId25"/>
    <p:sldId id="503" r:id="rId26"/>
    <p:sldId id="504" r:id="rId27"/>
    <p:sldId id="410" r:id="rId28"/>
    <p:sldId id="429" r:id="rId29"/>
    <p:sldId id="430" r:id="rId30"/>
    <p:sldId id="432" r:id="rId31"/>
    <p:sldId id="433" r:id="rId32"/>
    <p:sldId id="473" r:id="rId33"/>
    <p:sldId id="474" r:id="rId34"/>
    <p:sldId id="475" r:id="rId35"/>
    <p:sldId id="476" r:id="rId36"/>
    <p:sldId id="479" r:id="rId37"/>
    <p:sldId id="480" r:id="rId38"/>
    <p:sldId id="481" r:id="rId39"/>
    <p:sldId id="466" r:id="rId40"/>
    <p:sldId id="467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00" r:id="rId57"/>
    <p:sldId id="501" r:id="rId58"/>
    <p:sldId id="502" r:id="rId59"/>
    <p:sldId id="358" r:id="rId60"/>
    <p:sldId id="282" r:id="rId61"/>
    <p:sldId id="283" r:id="rId62"/>
    <p:sldId id="284" r:id="rId63"/>
    <p:sldId id="423" r:id="rId64"/>
    <p:sldId id="465" r:id="rId65"/>
    <p:sldId id="33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88BB-FDFF-437F-AF4C-3EC8B77C5D54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6D16-7E4B-42C7-8CC9-CD1C595E4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3D72-1F7E-44D0-9DEA-3401228731FE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3333FF"/>
                </a:solidFill>
              </a:rPr>
              <a:t>Using the Kilgore College Library Online Resources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Music</a:t>
            </a:r>
          </a:p>
        </p:txBody>
      </p:sp>
      <p:pic>
        <p:nvPicPr>
          <p:cNvPr id="2" name="Picture 1" descr="Música y otros ingredientes: septiembre 20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00400"/>
            <a:ext cx="2438400" cy="2597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Books and eBooks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00" y="1600200"/>
            <a:ext cx="5224000" cy="368436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343400" y="2057400"/>
            <a:ext cx="838200" cy="381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eBook</a:t>
            </a:r>
            <a:endParaRPr lang="en-US" sz="800" dirty="0"/>
          </a:p>
        </p:txBody>
      </p:sp>
      <p:sp>
        <p:nvSpPr>
          <p:cNvPr id="6" name="Left Arrow 5"/>
          <p:cNvSpPr/>
          <p:nvPr/>
        </p:nvSpPr>
        <p:spPr>
          <a:xfrm>
            <a:off x="4495800" y="3962400"/>
            <a:ext cx="914400" cy="457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Print book</a:t>
            </a:r>
            <a:endParaRPr lang="en-US" sz="800" dirty="0"/>
          </a:p>
        </p:txBody>
      </p:sp>
      <p:sp>
        <p:nvSpPr>
          <p:cNvPr id="9" name="Down Arrow 8"/>
          <p:cNvSpPr/>
          <p:nvPr/>
        </p:nvSpPr>
        <p:spPr>
          <a:xfrm>
            <a:off x="5715000" y="3733800"/>
            <a:ext cx="1295400" cy="1219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Call number tells you were to find the book on the shelf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0286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View eBook to read.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133762"/>
            <a:ext cx="4838095" cy="2590476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562600" y="3963663"/>
            <a:ext cx="914400" cy="914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755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The Detailed Record can be used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create citations.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17871"/>
            <a:ext cx="5238320" cy="429061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467600" y="1828800"/>
            <a:ext cx="1219200" cy="417969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Use this info for citations.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Full Text to open the book.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47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4256735" cy="175726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880967" y="3200400"/>
            <a:ext cx="919633" cy="838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925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Search within to open the search.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95" y="1791752"/>
            <a:ext cx="3323809" cy="4142857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3657600" y="2743200"/>
            <a:ext cx="1066800" cy="457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723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28" y="1828800"/>
            <a:ext cx="3057143" cy="365714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057400" y="2133600"/>
            <a:ext cx="986028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493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a page number 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go to that page. Read.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7008952" cy="272058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1000" y="3200400"/>
            <a:ext cx="685800" cy="81518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7" name="Right Arrow 6"/>
          <p:cNvSpPr/>
          <p:nvPr/>
        </p:nvSpPr>
        <p:spPr>
          <a:xfrm>
            <a:off x="6400800" y="1695648"/>
            <a:ext cx="1370876" cy="10969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Page number matches the one you clicked on the left.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05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Cite to get the citation.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2638524"/>
            <a:ext cx="7885714" cy="158095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029200" y="2341661"/>
            <a:ext cx="1143000" cy="51122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199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select the format required by your instructor.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33" y="2806113"/>
            <a:ext cx="5952533" cy="16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8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Books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If you need something we do not have, you can request it through Interlibrary Loan.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Interlibrary Loan takes time, so don’t wait until the last minute!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9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Library Access 24/7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Did you know that you can do research without actually coming to the KC Library on campus?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You have access to our databases and ebooks:</a:t>
            </a: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sz="2800" dirty="0" smtClean="0">
                <a:solidFill>
                  <a:srgbClr val="3333FF"/>
                </a:solidFill>
              </a:rPr>
              <a:t>As long as you are currently enrolled at KC</a:t>
            </a:r>
            <a:endParaRPr lang="en-US" sz="2400" dirty="0" smtClean="0">
              <a:solidFill>
                <a:srgbClr val="3333FF"/>
              </a:solidFill>
            </a:endParaRPr>
          </a:p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As </a:t>
            </a:r>
            <a:r>
              <a:rPr lang="en-US" sz="2800" dirty="0">
                <a:solidFill>
                  <a:srgbClr val="3333FF"/>
                </a:solidFill>
              </a:rPr>
              <a:t>long as you have Internet </a:t>
            </a:r>
            <a:r>
              <a:rPr lang="en-US" sz="2800" dirty="0" smtClean="0">
                <a:solidFill>
                  <a:srgbClr val="3333FF"/>
                </a:solidFill>
              </a:rPr>
              <a:t>access</a:t>
            </a:r>
            <a:endParaRPr lang="en-US" sz="2800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Use a Database?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3333FF"/>
                </a:solidFill>
              </a:rPr>
              <a:t>Anyone can create an internet site.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true.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fake.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3333FF"/>
                </a:solidFill>
              </a:rPr>
              <a:t>You have to verify internet information.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Is the author an authority in the field?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Does the site want to provide information, or sell 		something?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When was the page last updated?</a:t>
            </a:r>
          </a:p>
        </p:txBody>
      </p:sp>
    </p:spTree>
    <p:extLst>
      <p:ext uri="{BB962C8B-B14F-4D97-AF65-F5344CB8AC3E}">
        <p14:creationId xmlns:p14="http://schemas.microsoft.com/office/powerpoint/2010/main" val="14338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Databases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Provide thousands of articles from journals, newspapers, or books.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The information is more accurate.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Many articles are peer-reviewed.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Your instructor may prefer database articles to internet sites.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The Best Databases for Your Research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Oxford Music Online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Fine Arts &amp; Music Collection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JSTOR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Also try: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Academic Search Complete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Academic OneFile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4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Oxford Music Online Contains: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3333FF"/>
                </a:solidFill>
              </a:rPr>
              <a:t>The New Grove Dictionary of Music and Musicians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New Grove Dictionary of Opera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New Grove Dictionary of Jazz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Grove Dictionary of American Music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Grove Dictionary of Musical Instruments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Oxford Companion to Music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Oxford Dictionary of Music</a:t>
            </a:r>
          </a:p>
        </p:txBody>
      </p:sp>
    </p:spTree>
    <p:extLst>
      <p:ext uri="{BB962C8B-B14F-4D97-AF65-F5344CB8AC3E}">
        <p14:creationId xmlns:p14="http://schemas.microsoft.com/office/powerpoint/2010/main" val="51442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Click on </a:t>
            </a:r>
            <a:r>
              <a:rPr lang="en-US" dirty="0" smtClean="0">
                <a:solidFill>
                  <a:srgbClr val="3333FF"/>
                </a:solidFill>
              </a:rPr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805133" cy="3153186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419600" y="4419600"/>
            <a:ext cx="1447800" cy="838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1635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the Subject list, select Arts, Humanities &amp; Philosophy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66" y="1691481"/>
            <a:ext cx="2523867" cy="4343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667000" y="3276600"/>
            <a:ext cx="838200" cy="914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248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Scroll down and click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Oxford Music Online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9" y="1752809"/>
            <a:ext cx="7552381" cy="335238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1009" y="2667000"/>
            <a:ext cx="609600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522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and hit Enter.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78" y="1600200"/>
            <a:ext cx="6309644" cy="307816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181600" y="2209800"/>
            <a:ext cx="9144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8" name="Up Arrow 7"/>
          <p:cNvSpPr/>
          <p:nvPr/>
        </p:nvSpPr>
        <p:spPr>
          <a:xfrm>
            <a:off x="6096000" y="2209800"/>
            <a:ext cx="1478422" cy="1143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the Enter key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0026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a title to view.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600200"/>
            <a:ext cx="7885714" cy="430476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1000" y="1905000"/>
            <a:ext cx="12954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9111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Read the article.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94" y="1496429"/>
            <a:ext cx="4599411" cy="47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Randolph C. Watson Library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endParaRPr lang="en-US" sz="6000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3333FF"/>
                </a:solidFill>
              </a:rPr>
              <a:t>https://</a:t>
            </a:r>
            <a:r>
              <a:rPr lang="en-US" sz="6000" dirty="0">
                <a:solidFill>
                  <a:srgbClr val="3333FF"/>
                </a:solidFill>
              </a:rPr>
              <a:t>library.kilgore.edu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pencil icon to get the citation.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1800428"/>
            <a:ext cx="6895238" cy="325714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781800" y="2514600"/>
            <a:ext cx="9906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39396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704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Select the format required 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by your instructor.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021" y="2209800"/>
            <a:ext cx="4097957" cy="370567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657600" y="2010518"/>
            <a:ext cx="1524000" cy="89323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arrows to select the citation format.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305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Fine Arts &amp; Music Collection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6636187" cy="2314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00100" y="2204950"/>
            <a:ext cx="838200" cy="914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2219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 and hit Enter.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00" y="1672197"/>
            <a:ext cx="4500200" cy="43819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43000" y="1828800"/>
            <a:ext cx="1331300" cy="8683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8" name="Right Arrow 7"/>
          <p:cNvSpPr/>
          <p:nvPr/>
        </p:nvSpPr>
        <p:spPr>
          <a:xfrm>
            <a:off x="1676400" y="4953000"/>
            <a:ext cx="7979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9" name="Up Arrow 8"/>
          <p:cNvSpPr/>
          <p:nvPr/>
        </p:nvSpPr>
        <p:spPr>
          <a:xfrm>
            <a:off x="1524000" y="5601588"/>
            <a:ext cx="2039450" cy="90515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is your instructor requires Peer-Reviewed articles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5891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Select </a:t>
            </a:r>
            <a:r>
              <a:rPr lang="en-US" dirty="0" smtClean="0">
                <a:solidFill>
                  <a:srgbClr val="3333FF"/>
                </a:solidFill>
              </a:rPr>
              <a:t>Academic </a:t>
            </a:r>
            <a:r>
              <a:rPr lang="en-US" dirty="0" smtClean="0">
                <a:solidFill>
                  <a:srgbClr val="3333FF"/>
                </a:solidFill>
              </a:rPr>
              <a:t>Journals.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8" y="1905000"/>
            <a:ext cx="7804783" cy="338185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057400" y="1981200"/>
            <a:ext cx="9144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1128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a title to 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52" y="1609725"/>
            <a:ext cx="5816295" cy="392874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14400" y="2895600"/>
            <a:ext cx="749452" cy="914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1000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1" y="2005594"/>
            <a:ext cx="7472157" cy="37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13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</a:t>
            </a:r>
            <a:r>
              <a:rPr lang="en-US" dirty="0" smtClean="0">
                <a:solidFill>
                  <a:srgbClr val="3333FF"/>
                </a:solidFill>
              </a:rPr>
              <a:t>the Cite icon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at the top of the 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5306210" cy="259542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800225" y="1722438"/>
            <a:ext cx="990600" cy="609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3353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Select the citation format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required by your instructor.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43" y="2057400"/>
            <a:ext cx="7181314" cy="349490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2667000" y="2743200"/>
            <a:ext cx="1981200" cy="381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 to change format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93270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JSTOR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6505095" cy="178365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14400" y="2819400"/>
            <a:ext cx="7620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686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Randolph C. Watson Library Homepage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41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75" y="1600200"/>
            <a:ext cx="6565649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terms. Hit Enter or click on the magnifying glass.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09" y="2032531"/>
            <a:ext cx="6152381" cy="37586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00200" y="2743200"/>
            <a:ext cx="914400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here.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5867400" y="3429000"/>
            <a:ext cx="1295400" cy="1143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the Enter key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3775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Click on a title to open the article.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776457" cy="371505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00200" y="2971800"/>
            <a:ext cx="838200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1141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44" y="1600200"/>
            <a:ext cx="71819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2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an arrow to change the page.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5000"/>
            <a:ext cx="3401008" cy="4114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14475" y="1676400"/>
            <a:ext cx="1371600" cy="7159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 to see a previous page.</a:t>
            </a:r>
            <a:endParaRPr lang="en-US" sz="800" dirty="0"/>
          </a:p>
        </p:txBody>
      </p:sp>
      <p:sp>
        <p:nvSpPr>
          <p:cNvPr id="6" name="Left Arrow 5"/>
          <p:cNvSpPr/>
          <p:nvPr/>
        </p:nvSpPr>
        <p:spPr>
          <a:xfrm>
            <a:off x="6306133" y="1676400"/>
            <a:ext cx="1524000" cy="762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 to advance to the next page.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71599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Cite this Item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get the citation.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19" y="1905000"/>
            <a:ext cx="3328762" cy="407531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81200" y="5029200"/>
            <a:ext cx="12192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9434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Select the format </a:t>
            </a:r>
            <a:r>
              <a:rPr lang="en-US" dirty="0" smtClean="0">
                <a:solidFill>
                  <a:srgbClr val="3333FF"/>
                </a:solidFill>
              </a:rPr>
              <a:t>required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by </a:t>
            </a:r>
            <a:r>
              <a:rPr lang="en-US" dirty="0" smtClean="0">
                <a:solidFill>
                  <a:srgbClr val="3333FF"/>
                </a:solidFill>
              </a:rPr>
              <a:t>your instructor.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52" y="2313945"/>
            <a:ext cx="3393095" cy="36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97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Academic Search Complete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200"/>
            <a:ext cx="5890752" cy="224046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85800" y="2590800"/>
            <a:ext cx="9144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06832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59" y="1600200"/>
            <a:ext cx="5393281" cy="371950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886200" y="2438400"/>
            <a:ext cx="1143000" cy="838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here.</a:t>
            </a:r>
            <a:endParaRPr lang="en-US" sz="800" dirty="0"/>
          </a:p>
        </p:txBody>
      </p:sp>
      <p:sp>
        <p:nvSpPr>
          <p:cNvPr id="6" name="Right Arrow 5"/>
          <p:cNvSpPr/>
          <p:nvPr/>
        </p:nvSpPr>
        <p:spPr>
          <a:xfrm>
            <a:off x="914400" y="4259245"/>
            <a:ext cx="1219200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Be sure to click here to see complete articles.</a:t>
            </a:r>
            <a:endParaRPr lang="en-US" sz="800" dirty="0"/>
          </a:p>
        </p:txBody>
      </p:sp>
      <p:sp>
        <p:nvSpPr>
          <p:cNvPr id="7" name="Up Arrow 6"/>
          <p:cNvSpPr/>
          <p:nvPr/>
        </p:nvSpPr>
        <p:spPr>
          <a:xfrm>
            <a:off x="1143000" y="5181601"/>
            <a:ext cx="2286000" cy="112712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if your instructor requires peer-reviewed articles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52833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Full Text to select an article.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5633553" cy="440315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133600" y="3657600"/>
            <a:ext cx="12192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04600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571625"/>
            <a:ext cx="5867400" cy="43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Logging in from Off-Campus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When logging in from </a:t>
            </a:r>
            <a:r>
              <a:rPr lang="en-US" dirty="0" smtClean="0">
                <a:solidFill>
                  <a:srgbClr val="3333FF"/>
                </a:solidFill>
              </a:rPr>
              <a:t>off-campus, </a:t>
            </a:r>
            <a:r>
              <a:rPr lang="en-US" dirty="0">
                <a:solidFill>
                  <a:srgbClr val="3333FF"/>
                </a:solidFill>
              </a:rPr>
              <a:t>you will need a </a:t>
            </a:r>
            <a:r>
              <a:rPr lang="en-US" dirty="0" smtClean="0">
                <a:solidFill>
                  <a:srgbClr val="3333FF"/>
                </a:solidFill>
              </a:rPr>
              <a:t>username and </a:t>
            </a:r>
            <a:r>
              <a:rPr lang="en-US" dirty="0">
                <a:solidFill>
                  <a:srgbClr val="3333FF"/>
                </a:solidFill>
              </a:rPr>
              <a:t>password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Username:  </a:t>
            </a:r>
            <a:r>
              <a:rPr lang="en-US" dirty="0">
                <a:solidFill>
                  <a:srgbClr val="3333FF"/>
                </a:solidFill>
              </a:rPr>
              <a:t>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four letters of your last 	name, 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four letters of your first name, 	last four digits of your KC ID.</a:t>
            </a:r>
          </a:p>
          <a:p>
            <a:pPr>
              <a:buNone/>
            </a:pPr>
            <a:r>
              <a:rPr lang="en-US" dirty="0" smtClean="0">
                <a:solidFill>
                  <a:srgbClr val="3333FF"/>
                </a:solidFill>
              </a:rPr>
              <a:t>	</a:t>
            </a:r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b="1" dirty="0">
                <a:solidFill>
                  <a:srgbClr val="3333FF"/>
                </a:solidFill>
              </a:rPr>
              <a:t>Password</a:t>
            </a:r>
            <a:r>
              <a:rPr lang="en-US" dirty="0" smtClean="0">
                <a:solidFill>
                  <a:srgbClr val="3333FF"/>
                </a:solidFill>
              </a:rPr>
              <a:t>: Student and your 4-digit month 	and day of 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the </a:t>
            </a:r>
            <a:r>
              <a:rPr lang="en-US" dirty="0" smtClean="0">
                <a:solidFill>
                  <a:srgbClr val="3333FF"/>
                </a:solidFill>
              </a:rPr>
              <a:t>Cite icon </a:t>
            </a:r>
            <a:r>
              <a:rPr lang="en-US" dirty="0" smtClean="0">
                <a:solidFill>
                  <a:srgbClr val="3333FF"/>
                </a:solidFill>
              </a:rPr>
              <a:t>on the right </a:t>
            </a:r>
            <a:r>
              <a:rPr lang="en-US" dirty="0" smtClean="0">
                <a:solidFill>
                  <a:srgbClr val="3333FF"/>
                </a:solidFill>
              </a:rPr>
              <a:t>side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of </a:t>
            </a:r>
            <a:r>
              <a:rPr lang="en-US" dirty="0" smtClean="0">
                <a:solidFill>
                  <a:srgbClr val="3333FF"/>
                </a:solidFill>
              </a:rPr>
              <a:t>the page to see the citations.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76" y="1896514"/>
            <a:ext cx="619048" cy="39333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00600" y="3853655"/>
            <a:ext cx="10668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icon to see the citation.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3831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</a:t>
            </a:r>
            <a:r>
              <a:rPr lang="en-US" dirty="0" smtClean="0">
                <a:solidFill>
                  <a:srgbClr val="3333FF"/>
                </a:solidFill>
              </a:rPr>
              <a:t>select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the </a:t>
            </a:r>
            <a:r>
              <a:rPr lang="en-US" dirty="0" smtClean="0">
                <a:solidFill>
                  <a:srgbClr val="3333FF"/>
                </a:solidFill>
              </a:rPr>
              <a:t>required format.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7433643" cy="30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6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Or use the Detailed Record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to create your own citation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89" y="1905000"/>
            <a:ext cx="755342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2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Academic OneFile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543312" cy="244774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62000" y="2438400"/>
            <a:ext cx="8382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1902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</a:t>
            </a:r>
            <a:r>
              <a:rPr lang="en-US" dirty="0" smtClean="0">
                <a:solidFill>
                  <a:srgbClr val="3333FF"/>
                </a:solidFill>
              </a:rPr>
              <a:t>terms and search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4324000" cy="451519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447800" y="2057400"/>
            <a:ext cx="99060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6" name="Right Arrow 5"/>
          <p:cNvSpPr/>
          <p:nvPr/>
        </p:nvSpPr>
        <p:spPr>
          <a:xfrm>
            <a:off x="1447800" y="5105400"/>
            <a:ext cx="990600" cy="457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9" name="Up Arrow 8"/>
          <p:cNvSpPr/>
          <p:nvPr/>
        </p:nvSpPr>
        <p:spPr>
          <a:xfrm>
            <a:off x="3886200" y="2438400"/>
            <a:ext cx="17526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Enter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48817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50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</a:t>
            </a:r>
            <a:r>
              <a:rPr lang="en-US" dirty="0" smtClean="0">
                <a:solidFill>
                  <a:srgbClr val="3333FF"/>
                </a:solidFill>
              </a:rPr>
              <a:t>on a title to see the article.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6038352" cy="380647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33400" y="3733800"/>
            <a:ext cx="990600" cy="914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 to read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0845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Read.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3" y="1526436"/>
            <a:ext cx="7871113" cy="45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6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the Cite icon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at the top of the 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28" y="2595666"/>
            <a:ext cx="4457143" cy="166666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81200" y="2413104"/>
            <a:ext cx="838200" cy="99060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7903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the arrow to change </a:t>
            </a:r>
            <a:r>
              <a:rPr lang="en-US" dirty="0" smtClean="0">
                <a:solidFill>
                  <a:srgbClr val="3333FF"/>
                </a:solidFill>
              </a:rPr>
              <a:t>format.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6566971" cy="311306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743200" y="2514600"/>
            <a:ext cx="1066800" cy="457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33794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Citations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Each time you use someone else’s words or ideas, you must provide a citation to give credit to that person.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For each citation, you will provide a corresponding bibliography.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Off-Campus Log In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So, if </a:t>
            </a:r>
            <a:r>
              <a:rPr lang="en-US" dirty="0" smtClean="0">
                <a:solidFill>
                  <a:srgbClr val="3333FF"/>
                </a:solidFill>
              </a:rPr>
              <a:t>your name is Redding Beethoven, your KC ID is </a:t>
            </a:r>
            <a:r>
              <a:rPr lang="en-US" dirty="0">
                <a:solidFill>
                  <a:srgbClr val="3333FF"/>
                </a:solidFill>
              </a:rPr>
              <a:t>123456789, </a:t>
            </a:r>
            <a:r>
              <a:rPr lang="en-US" dirty="0" smtClean="0">
                <a:solidFill>
                  <a:srgbClr val="3333FF"/>
                </a:solidFill>
              </a:rPr>
              <a:t>and you were born on August 12</a:t>
            </a:r>
            <a:r>
              <a:rPr lang="en-US" baseline="30000" dirty="0" smtClean="0">
                <a:solidFill>
                  <a:srgbClr val="3333FF"/>
                </a:solidFill>
              </a:rPr>
              <a:t>th</a:t>
            </a:r>
            <a:r>
              <a:rPr lang="en-US" dirty="0" smtClean="0">
                <a:solidFill>
                  <a:srgbClr val="3333FF"/>
                </a:solidFill>
              </a:rPr>
              <a:t>, your </a:t>
            </a:r>
            <a:r>
              <a:rPr lang="en-US" dirty="0">
                <a:solidFill>
                  <a:srgbClr val="3333FF"/>
                </a:solidFill>
              </a:rPr>
              <a:t>login will be</a:t>
            </a:r>
            <a:r>
              <a:rPr lang="en-US" dirty="0" smtClean="0">
                <a:solidFill>
                  <a:srgbClr val="3333FF"/>
                </a:solidFill>
              </a:rPr>
              <a:t>:</a:t>
            </a:r>
          </a:p>
          <a:p>
            <a:pPr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Username:</a:t>
            </a:r>
            <a:r>
              <a:rPr lang="en-US" dirty="0">
                <a:solidFill>
                  <a:srgbClr val="3333FF"/>
                </a:solidFill>
              </a:rPr>
              <a:t>	beetredd6789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Password:	</a:t>
            </a:r>
            <a:r>
              <a:rPr lang="en-US" dirty="0" smtClean="0">
                <a:solidFill>
                  <a:srgbClr val="3333FF"/>
                </a:solidFill>
              </a:rPr>
              <a:t>Student0812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514600" y="4800600"/>
            <a:ext cx="1752600" cy="762000"/>
          </a:xfrm>
          <a:prstGeom prst="upArrow">
            <a:avLst>
              <a:gd name="adj1" fmla="val 41071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Capitalize the </a:t>
            </a:r>
            <a:r>
              <a:rPr lang="en-US" sz="800" b="1" dirty="0" smtClean="0"/>
              <a:t>S</a:t>
            </a:r>
            <a:endParaRPr lang="en-US" sz="800" b="1" dirty="0"/>
          </a:p>
        </p:txBody>
      </p:sp>
      <p:sp>
        <p:nvSpPr>
          <p:cNvPr id="5" name="Up Arrow 4"/>
          <p:cNvSpPr/>
          <p:nvPr/>
        </p:nvSpPr>
        <p:spPr>
          <a:xfrm>
            <a:off x="4114800" y="4853782"/>
            <a:ext cx="1828800" cy="990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Your four-digit month and day of birth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675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If You Need Help with Research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Call the KC Library and speak to a librarian.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Come to the KC Library and speak with a librarian.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Use the Ask-A-Librarian email service from the home page.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905" y="2290905"/>
            <a:ext cx="2476190" cy="22761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86000" y="3101181"/>
            <a:ext cx="12192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17638"/>
            <a:ext cx="5163461" cy="48684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0" y="3429000"/>
            <a:ext cx="1295400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Fill in the boxes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4267200" y="6165977"/>
            <a:ext cx="1066800" cy="381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to Submit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We get back to you as quickly as possible.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If it is a night, weekend or holiday, you will have to wait until the next working day.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We won’t do the work for you, but we can point you in the right direction.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Recommend a database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Suggest changes in search terms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164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Quiz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1.  Click </a:t>
            </a:r>
            <a:r>
              <a:rPr lang="en-US" sz="1800" u="sng" dirty="0" smtClean="0"/>
              <a:t>		</a:t>
            </a:r>
            <a:r>
              <a:rPr lang="en-US" sz="1800" dirty="0" smtClean="0"/>
              <a:t> to see the complete article.</a:t>
            </a:r>
          </a:p>
          <a:p>
            <a:pPr>
              <a:buAutoNum type="arabicPeriod" startAt="2"/>
            </a:pPr>
            <a:r>
              <a:rPr lang="en-US" sz="1800" dirty="0" smtClean="0"/>
              <a:t>When can I access the library electronic resources?</a:t>
            </a:r>
          </a:p>
          <a:p>
            <a:pPr>
              <a:buAutoNum type="arabicPeriod" startAt="2"/>
            </a:pPr>
            <a:r>
              <a:rPr lang="en-US" sz="1800" dirty="0" smtClean="0"/>
              <a:t>What is the name of the library’s email reference service?</a:t>
            </a:r>
          </a:p>
          <a:p>
            <a:pPr>
              <a:buAutoNum type="arabicPeriod" startAt="2"/>
            </a:pPr>
            <a:r>
              <a:rPr lang="en-US" sz="1800" dirty="0" smtClean="0"/>
              <a:t>What citation format does my instructor require me to use?</a:t>
            </a:r>
          </a:p>
          <a:p>
            <a:pPr>
              <a:buAutoNum type="arabicPeriod" startAt="2"/>
            </a:pPr>
            <a:r>
              <a:rPr lang="en-US" sz="1800" dirty="0" smtClean="0"/>
              <a:t>What is an electronic version of a book called?</a:t>
            </a:r>
          </a:p>
          <a:p>
            <a:pPr>
              <a:buAutoNum type="arabicPeriod" startAt="2"/>
            </a:pPr>
            <a:r>
              <a:rPr lang="en-US" sz="1800" dirty="0" smtClean="0"/>
              <a:t>From where can I access the library electronic resources?</a:t>
            </a:r>
          </a:p>
          <a:p>
            <a:pPr>
              <a:buAutoNum type="arabicPeriod" startAt="2"/>
            </a:pPr>
            <a:r>
              <a:rPr lang="en-US" sz="1800" dirty="0" smtClean="0"/>
              <a:t>Give one reason not to rely on an Internet search.</a:t>
            </a:r>
          </a:p>
          <a:p>
            <a:pPr>
              <a:buAutoNum type="arabicPeriod" startAt="2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602733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  Good Luck!</a:t>
            </a:r>
            <a:endParaRPr lang="en-US" sz="9600" dirty="0"/>
          </a:p>
        </p:txBody>
      </p:sp>
      <p:pic>
        <p:nvPicPr>
          <p:cNvPr id="5" name="Picture 4" descr="&lt;strong&gt;Clipart&lt;/strong&gt; - &lt;strong&gt;Musical&lt;/strong&gt; Hear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733800"/>
            <a:ext cx="25210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Finding Resources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3333FF"/>
                </a:solidFill>
              </a:rPr>
              <a:t>Books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3333FF"/>
                </a:solidFill>
              </a:rPr>
              <a:t>Ebooks</a:t>
            </a:r>
            <a:endParaRPr lang="en-US" sz="9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 in the Search Resources box.  Click Search.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52" y="2052809"/>
            <a:ext cx="6238095" cy="275238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95400" y="2438400"/>
            <a:ext cx="762000" cy="1600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3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Kilgore College and Book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narrow the search.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72" y="1752601"/>
            <a:ext cx="3106855" cy="43735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38400" y="3657600"/>
            <a:ext cx="8382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7" name="Right Arrow 6"/>
          <p:cNvSpPr/>
          <p:nvPr/>
        </p:nvSpPr>
        <p:spPr>
          <a:xfrm>
            <a:off x="2466975" y="4343400"/>
            <a:ext cx="838200" cy="8080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64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952</Words>
  <Application>Microsoft Office PowerPoint</Application>
  <PresentationFormat>On-screen Show (4:3)</PresentationFormat>
  <Paragraphs>233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 </vt:lpstr>
      <vt:lpstr>Library Access 24/7</vt:lpstr>
      <vt:lpstr>Randolph C. Watson Library Homepage</vt:lpstr>
      <vt:lpstr>Randolph C. Watson Library Homepage</vt:lpstr>
      <vt:lpstr>Logging in from Off-Campus</vt:lpstr>
      <vt:lpstr>Off-Campus Log In</vt:lpstr>
      <vt:lpstr>Finding Resources</vt:lpstr>
      <vt:lpstr>Enter search terms in the Search Resources box.  Click Search.</vt:lpstr>
      <vt:lpstr>Click on Kilgore College and Book to narrow the search.</vt:lpstr>
      <vt:lpstr>Books and eBooks</vt:lpstr>
      <vt:lpstr>Click View eBook to read.</vt:lpstr>
      <vt:lpstr>The Detailed Record can be used to create citations.</vt:lpstr>
      <vt:lpstr>Click on Full Text to open the book.</vt:lpstr>
      <vt:lpstr>Click Search within to open the search.</vt:lpstr>
      <vt:lpstr>Enter search terms</vt:lpstr>
      <vt:lpstr>Click on a page number  to go to that page. Read.</vt:lpstr>
      <vt:lpstr>Click Cite to get the citation.</vt:lpstr>
      <vt:lpstr>Scroll down to select the format required by your instructor. </vt:lpstr>
      <vt:lpstr>Books</vt:lpstr>
      <vt:lpstr>Why Use a Database?</vt:lpstr>
      <vt:lpstr>Databases</vt:lpstr>
      <vt:lpstr>The Best Databases for Your Research</vt:lpstr>
      <vt:lpstr>Oxford Music Online Contains:</vt:lpstr>
      <vt:lpstr>Click on Databases</vt:lpstr>
      <vt:lpstr>From the Subject list, select Arts, Humanities &amp; Philosophy</vt:lpstr>
      <vt:lpstr>Scroll down and click Oxford Music Online</vt:lpstr>
      <vt:lpstr>Enter search terms and hit Enter.</vt:lpstr>
      <vt:lpstr>Click on a title to view.</vt:lpstr>
      <vt:lpstr>Read the article.</vt:lpstr>
      <vt:lpstr>Click pencil icon to get the citation.</vt:lpstr>
      <vt:lpstr>Select the format required  by your instructor.</vt:lpstr>
      <vt:lpstr>Fine Arts &amp; Music Collection</vt:lpstr>
      <vt:lpstr>Enter search terms and hit Enter.</vt:lpstr>
      <vt:lpstr>Select Academic Journals.</vt:lpstr>
      <vt:lpstr>Click on a title to view</vt:lpstr>
      <vt:lpstr>Read</vt:lpstr>
      <vt:lpstr>Click the Cite icon at the top of the page</vt:lpstr>
      <vt:lpstr>Select the citation format required by your instructor.</vt:lpstr>
      <vt:lpstr>JSTOR</vt:lpstr>
      <vt:lpstr>Enter search terms. Hit Enter or click on the magnifying glass.</vt:lpstr>
      <vt:lpstr>Click on a title to open the article.</vt:lpstr>
      <vt:lpstr>Read.</vt:lpstr>
      <vt:lpstr>Click on an arrow to change the page.</vt:lpstr>
      <vt:lpstr>Click Cite this Item to get the citation.</vt:lpstr>
      <vt:lpstr>Select the format required by your instructor.  </vt:lpstr>
      <vt:lpstr>Academic Search Complete</vt:lpstr>
      <vt:lpstr>Enter search terms.</vt:lpstr>
      <vt:lpstr>Click on Full Text to select an article.</vt:lpstr>
      <vt:lpstr>Read.</vt:lpstr>
      <vt:lpstr>Click the Cite icon on the right side of the page to see the citations.</vt:lpstr>
      <vt:lpstr>Scroll down to select the required format. </vt:lpstr>
      <vt:lpstr>Or use the Detailed Record to create your own citation</vt:lpstr>
      <vt:lpstr>Academic OneFile</vt:lpstr>
      <vt:lpstr>Enter search terms and search</vt:lpstr>
      <vt:lpstr>Click on a title to see the article.</vt:lpstr>
      <vt:lpstr>Read.</vt:lpstr>
      <vt:lpstr>Click the Cite icon at the top of the page</vt:lpstr>
      <vt:lpstr>Click the arrow to change format.  </vt:lpstr>
      <vt:lpstr>Citations</vt:lpstr>
      <vt:lpstr>If You Need Help with Research</vt:lpstr>
      <vt:lpstr>Ask-A-Librarian</vt:lpstr>
      <vt:lpstr>Ask-A-Librarian</vt:lpstr>
      <vt:lpstr>Ask-A-Librarian</vt:lpstr>
      <vt:lpstr>Quiz</vt:lpstr>
      <vt:lpstr> </vt:lpstr>
    </vt:vector>
  </TitlesOfParts>
  <Company>Kilgore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swilson</dc:creator>
  <cp:lastModifiedBy>Susan Wilson</cp:lastModifiedBy>
  <cp:revision>203</cp:revision>
  <dcterms:created xsi:type="dcterms:W3CDTF">2011-08-31T18:54:21Z</dcterms:created>
  <dcterms:modified xsi:type="dcterms:W3CDTF">2019-08-28T20:58:47Z</dcterms:modified>
</cp:coreProperties>
</file>