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91" r:id="rId3"/>
    <p:sldId id="293" r:id="rId4"/>
    <p:sldId id="257" r:id="rId5"/>
    <p:sldId id="288" r:id="rId6"/>
    <p:sldId id="289" r:id="rId7"/>
    <p:sldId id="290" r:id="rId8"/>
    <p:sldId id="295" r:id="rId9"/>
    <p:sldId id="321" r:id="rId10"/>
    <p:sldId id="400" r:id="rId11"/>
    <p:sldId id="401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384" r:id="rId20"/>
    <p:sldId id="308" r:id="rId21"/>
    <p:sldId id="315" r:id="rId22"/>
    <p:sldId id="316" r:id="rId23"/>
    <p:sldId id="424" r:id="rId24"/>
    <p:sldId id="418" r:id="rId25"/>
    <p:sldId id="419" r:id="rId26"/>
    <p:sldId id="458" r:id="rId27"/>
    <p:sldId id="459" r:id="rId28"/>
    <p:sldId id="430" r:id="rId29"/>
    <p:sldId id="431" r:id="rId30"/>
    <p:sldId id="432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2" r:id="rId48"/>
    <p:sldId id="453" r:id="rId49"/>
    <p:sldId id="454" r:id="rId50"/>
    <p:sldId id="455" r:id="rId51"/>
    <p:sldId id="421" r:id="rId52"/>
    <p:sldId id="336" r:id="rId53"/>
    <p:sldId id="379" r:id="rId54"/>
    <p:sldId id="380" r:id="rId55"/>
    <p:sldId id="381" r:id="rId56"/>
    <p:sldId id="338" r:id="rId57"/>
    <p:sldId id="398" r:id="rId58"/>
    <p:sldId id="354" r:id="rId59"/>
    <p:sldId id="399" r:id="rId60"/>
    <p:sldId id="422" r:id="rId61"/>
    <p:sldId id="358" r:id="rId62"/>
    <p:sldId id="282" r:id="rId63"/>
    <p:sldId id="283" r:id="rId64"/>
    <p:sldId id="284" r:id="rId65"/>
    <p:sldId id="423" r:id="rId66"/>
    <p:sldId id="461" r:id="rId67"/>
    <p:sldId id="33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1" autoAdjust="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88BB-FDFF-437F-AF4C-3EC8B77C5D54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66D16-7E4B-42C7-8CC9-CD1C595E4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3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0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7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1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1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overwhelming number</a:t>
            </a:r>
            <a:r>
              <a:rPr lang="en-US" baseline="0" dirty="0" smtClean="0"/>
              <a:t> of articles!  Let’s try narrowing the 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still a</a:t>
            </a:r>
            <a:r>
              <a:rPr lang="en-US" baseline="0" dirty="0" smtClean="0"/>
              <a:t> lot of information.  Let’s narrow some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0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word “and” as</a:t>
            </a:r>
            <a:r>
              <a:rPr lang="en-US" baseline="0" dirty="0" smtClean="0"/>
              <a:t> a limiter.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3D72-1F7E-44D0-9DEA-3401228731FE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600" dirty="0" smtClean="0">
                <a:solidFill>
                  <a:srgbClr val="3333FF"/>
                </a:solidFill>
              </a:rPr>
              <a:t>Using the Kilgore College Library Online Resources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Psychology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Sociology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Social Work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Substance Abuse Counseling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Books and eBooks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33" y="1417638"/>
            <a:ext cx="5733333" cy="4323809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3657600" y="1752600"/>
            <a:ext cx="1371600" cy="762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This is an eBook.  Read it electronically.</a:t>
            </a:r>
            <a:endParaRPr lang="en-US" sz="800" dirty="0"/>
          </a:p>
        </p:txBody>
      </p:sp>
      <p:sp>
        <p:nvSpPr>
          <p:cNvPr id="9" name="Left Arrow 8"/>
          <p:cNvSpPr/>
          <p:nvPr/>
        </p:nvSpPr>
        <p:spPr>
          <a:xfrm>
            <a:off x="3848099" y="3579542"/>
            <a:ext cx="1295400" cy="762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This is a print book.  Check it out.</a:t>
            </a:r>
            <a:endParaRPr lang="en-US" sz="800" dirty="0"/>
          </a:p>
        </p:txBody>
      </p:sp>
      <p:sp>
        <p:nvSpPr>
          <p:cNvPr id="10" name="Up Arrow 9"/>
          <p:cNvSpPr/>
          <p:nvPr/>
        </p:nvSpPr>
        <p:spPr>
          <a:xfrm>
            <a:off x="2895600" y="5355801"/>
            <a:ext cx="2552701" cy="56727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Call numbers tell where the book is on the shelf.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0286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View eBook to open the book.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95" y="1895846"/>
            <a:ext cx="5923809" cy="2971429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2819400" y="4267200"/>
            <a:ext cx="1143000" cy="782637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755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Full Text to open the book.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95" y="2205190"/>
            <a:ext cx="4323809" cy="2447619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743200" y="3352800"/>
            <a:ext cx="1447800" cy="685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925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Search within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open the search box.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05" y="1676400"/>
            <a:ext cx="3676190" cy="345714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209925" y="2057400"/>
            <a:ext cx="1371600" cy="304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723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43" y="2590800"/>
            <a:ext cx="3685714" cy="1714286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2514600" y="3447943"/>
            <a:ext cx="1524000" cy="72368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521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the page number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go to the page.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93" y="1752600"/>
            <a:ext cx="6341614" cy="3479042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1439293" y="4495800"/>
            <a:ext cx="1524000" cy="735842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to go to the page  </a:t>
            </a:r>
            <a:endParaRPr lang="en-US" sz="800" dirty="0"/>
          </a:p>
        </p:txBody>
      </p:sp>
      <p:sp>
        <p:nvSpPr>
          <p:cNvPr id="10" name="Right Arrow 9"/>
          <p:cNvSpPr/>
          <p:nvPr/>
        </p:nvSpPr>
        <p:spPr>
          <a:xfrm>
            <a:off x="857250" y="3581400"/>
            <a:ext cx="543943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Page 11</a:t>
            </a:r>
            <a:endParaRPr lang="en-US" sz="800" dirty="0"/>
          </a:p>
        </p:txBody>
      </p:sp>
      <p:sp>
        <p:nvSpPr>
          <p:cNvPr id="11" name="Up Arrow 10"/>
          <p:cNvSpPr/>
          <p:nvPr/>
        </p:nvSpPr>
        <p:spPr>
          <a:xfrm>
            <a:off x="6781800" y="5145502"/>
            <a:ext cx="8382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Page 11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6831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86" y="1600200"/>
            <a:ext cx="5828828" cy="46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Cite to get the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citation information.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19" y="2362200"/>
            <a:ext cx="6118762" cy="1766733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895600" y="2835991"/>
            <a:ext cx="1066800" cy="381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199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Scroll down to find your format. Copy and paste to your References page.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98" y="2133426"/>
            <a:ext cx="6895404" cy="172975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1371600" y="3124200"/>
            <a:ext cx="2743200" cy="73898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Be sure to get the right citation format!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100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Books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If you need something we do not have, you can request it through Interlibrary Loan.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Interlibrary Loan takes time, so don’t wait until the last minute!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9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Library Access 24/7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Did you know that you can do research without actually coming to the KC Library on campus?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You have access to our databases and ebooks:</a:t>
            </a: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sz="2800" dirty="0" smtClean="0">
                <a:solidFill>
                  <a:srgbClr val="3333FF"/>
                </a:solidFill>
              </a:rPr>
              <a:t>As long as you are currently enrolled at KC</a:t>
            </a:r>
          </a:p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As </a:t>
            </a:r>
            <a:r>
              <a:rPr lang="en-US" sz="2800" dirty="0">
                <a:solidFill>
                  <a:srgbClr val="3333FF"/>
                </a:solidFill>
              </a:rPr>
              <a:t>long as you have Internet </a:t>
            </a:r>
            <a:r>
              <a:rPr lang="en-US" sz="2800" dirty="0" smtClean="0">
                <a:solidFill>
                  <a:srgbClr val="3333FF"/>
                </a:solidFill>
              </a:rPr>
              <a:t>access</a:t>
            </a:r>
            <a:endParaRPr lang="en-US" sz="2800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Remember the citation information!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Use the Cite feature under Tools.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Use APA style to format your citations.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APA is short for </a:t>
            </a:r>
            <a:r>
              <a:rPr lang="en-US" i="1" dirty="0" smtClean="0">
                <a:solidFill>
                  <a:srgbClr val="3333FF"/>
                </a:solidFill>
              </a:rPr>
              <a:t>Publication Manual of the American Psychological Association</a:t>
            </a:r>
            <a:endParaRPr lang="en-US" dirty="0" smtClean="0">
              <a:solidFill>
                <a:srgbClr val="3333FF"/>
              </a:solidFill>
            </a:endParaRP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APA is often used for research in the sciences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See the APA tab in </a:t>
            </a:r>
            <a:r>
              <a:rPr lang="en-US" i="1" dirty="0" smtClean="0">
                <a:solidFill>
                  <a:srgbClr val="3333FF"/>
                </a:solidFill>
              </a:rPr>
              <a:t>The Little Seagull Handbook</a:t>
            </a:r>
            <a:endParaRPr lang="en-US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Use a Database?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3333FF"/>
                </a:solidFill>
              </a:rPr>
              <a:t>Anyone can create an internet site.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It can be true.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It can be fake.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3333FF"/>
                </a:solidFill>
              </a:rPr>
              <a:t>You have to verify internet information.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Who is the author?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Does the site want to provide information, or sell 		something?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When was it last updated?</a:t>
            </a:r>
          </a:p>
        </p:txBody>
      </p:sp>
    </p:spTree>
    <p:extLst>
      <p:ext uri="{BB962C8B-B14F-4D97-AF65-F5344CB8AC3E}">
        <p14:creationId xmlns:p14="http://schemas.microsoft.com/office/powerpoint/2010/main" val="14338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Databases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Provide thousands of articles from journals, newspapers, or books.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The information is more accurate.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Many articles are peer-reviewed.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Your instructor may prefer database articles to internet sites.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Databases for research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Psychology and Behavioral Sciences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Psychology Collection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JStor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Academic OneFile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Academic Search Complete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23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Searching specific databases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The database you use will depend on the type of research you want to do.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Some databases are subject specific.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If you don’t find what you need in one database, try another.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2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Databases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54" y="1619250"/>
            <a:ext cx="6335691" cy="275252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267200" y="3982836"/>
            <a:ext cx="1600200" cy="1143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2635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Social &amp; Behavioral Sciences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59" y="1571625"/>
            <a:ext cx="2491882" cy="443609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21259" y="5552111"/>
            <a:ext cx="609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2271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Scroll down and click Psychology &amp; Behavioral Sciences Collection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6405378" cy="188703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90600" y="3035046"/>
            <a:ext cx="838200" cy="85115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6" name="Right Arrow 5"/>
          <p:cNvSpPr/>
          <p:nvPr/>
        </p:nvSpPr>
        <p:spPr>
          <a:xfrm>
            <a:off x="6400800" y="3048000"/>
            <a:ext cx="9906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Use this bar to scroll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163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terms.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Check Full Text. Search.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28" y="1600200"/>
            <a:ext cx="6166943" cy="401482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0" y="4648200"/>
            <a:ext cx="10668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4038600" y="2209800"/>
            <a:ext cx="1295400" cy="762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03076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Full Text to view article.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05" y="1600200"/>
            <a:ext cx="6747990" cy="294426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676400" y="4544468"/>
            <a:ext cx="1981200" cy="123072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for HTML. An HTML means someone has typed the article into the database.</a:t>
            </a:r>
            <a:endParaRPr lang="en-US" sz="800" dirty="0"/>
          </a:p>
        </p:txBody>
      </p:sp>
      <p:sp>
        <p:nvSpPr>
          <p:cNvPr id="8" name="Up Arrow 7"/>
          <p:cNvSpPr/>
          <p:nvPr/>
        </p:nvSpPr>
        <p:spPr>
          <a:xfrm>
            <a:off x="3352800" y="4570322"/>
            <a:ext cx="1752600" cy="1678077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for a PDF.  PDF means someone has scanned the article into the database.  It will look the same as it does in the actual journal.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0876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Randolph C. Watson Library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 algn="ctr">
              <a:buNone/>
            </a:pPr>
            <a:endParaRPr lang="en-US" sz="6000" dirty="0" smtClean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3333FF"/>
                </a:solidFill>
              </a:rPr>
              <a:t>https://</a:t>
            </a:r>
            <a:r>
              <a:rPr lang="en-US" sz="6000" dirty="0">
                <a:solidFill>
                  <a:srgbClr val="3333FF"/>
                </a:solidFill>
              </a:rPr>
              <a:t>library.kilgore.edu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572000" cy="39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 get the citation, click on the Cite icon on the right side of the page.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619" y="2057400"/>
            <a:ext cx="704762" cy="35333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924381" y="3657600"/>
            <a:ext cx="904919" cy="85270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73742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Scroll down to the required format.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62" y="2209800"/>
            <a:ext cx="7134476" cy="2676295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3048000" y="4191000"/>
            <a:ext cx="2667000" cy="914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Use the citation format required by your instructor.</a:t>
            </a:r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67311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Psychology Collection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73" y="1600200"/>
            <a:ext cx="6401854" cy="187627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14400" y="1905000"/>
            <a:ext cx="762000" cy="83891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2393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 and hit Enter.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19" y="1417639"/>
            <a:ext cx="3900162" cy="444976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371600" y="1676400"/>
            <a:ext cx="1447800" cy="7159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8" name="Right Arrow 7"/>
          <p:cNvSpPr/>
          <p:nvPr/>
        </p:nvSpPr>
        <p:spPr>
          <a:xfrm>
            <a:off x="1423987" y="4681536"/>
            <a:ext cx="1343025" cy="457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</a:t>
            </a:r>
            <a:endParaRPr lang="en-US" sz="800" dirty="0"/>
          </a:p>
        </p:txBody>
      </p:sp>
      <p:sp>
        <p:nvSpPr>
          <p:cNvPr id="9" name="Up Arrow 8"/>
          <p:cNvSpPr/>
          <p:nvPr/>
        </p:nvSpPr>
        <p:spPr>
          <a:xfrm>
            <a:off x="1524000" y="5184775"/>
            <a:ext cx="2667000" cy="636587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if your instructor requires peer-reviewed articles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77551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Select Academic Journals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09" y="2087562"/>
            <a:ext cx="5886582" cy="276592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362200" y="1905000"/>
            <a:ext cx="1143000" cy="4873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81416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title to view article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67" y="1600200"/>
            <a:ext cx="5976466" cy="36493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90575" y="3122136"/>
            <a:ext cx="821767" cy="60547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17055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86" y="1752600"/>
            <a:ext cx="6142228" cy="36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02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Cite icon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at the top of the page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90" y="2624238"/>
            <a:ext cx="4247619" cy="160952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448190" y="2357538"/>
            <a:ext cx="762000" cy="533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50361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Use the arrow to select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the required citation format.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71" y="2289827"/>
            <a:ext cx="7062257" cy="31467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667000" y="2743200"/>
            <a:ext cx="1143000" cy="533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969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Randolph C. Watson Library Homepage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41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89" y="1840651"/>
            <a:ext cx="7015222" cy="436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JStor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190" y="2571857"/>
            <a:ext cx="3847619" cy="17142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828800" y="304800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95150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 and hit Enter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71" y="2209800"/>
            <a:ext cx="6932857" cy="303619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81200" y="3276600"/>
            <a:ext cx="12192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01289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a title to view the article.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36" y="2438400"/>
            <a:ext cx="6207728" cy="150959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667000" y="2278124"/>
            <a:ext cx="9906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5323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41" y="1417638"/>
            <a:ext cx="7094918" cy="46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37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Cite this Item next to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the article, to get the citation.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24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41" y="1752600"/>
            <a:ext cx="4099966" cy="394781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828800" y="4343400"/>
            <a:ext cx="11430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4015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Use the correct format.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92" y="1614036"/>
            <a:ext cx="4237415" cy="4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01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Academic OneFile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71" y="2057400"/>
            <a:ext cx="6512458" cy="21484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85800" y="2667000"/>
            <a:ext cx="990600" cy="76941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4369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 and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select Full Text. Search.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60563"/>
            <a:ext cx="3648533" cy="41751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752600" y="2133600"/>
            <a:ext cx="1143000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9" name="Right Arrow 8"/>
          <p:cNvSpPr/>
          <p:nvPr/>
        </p:nvSpPr>
        <p:spPr>
          <a:xfrm>
            <a:off x="1790700" y="4724400"/>
            <a:ext cx="1066800" cy="381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10" name="Up Arrow 9"/>
          <p:cNvSpPr/>
          <p:nvPr/>
        </p:nvSpPr>
        <p:spPr>
          <a:xfrm>
            <a:off x="2057400" y="5206206"/>
            <a:ext cx="1752600" cy="10644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if your instructor requires peer-reviewed articles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09097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title to view article.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4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37" y="2286000"/>
            <a:ext cx="7214726" cy="303467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438400" y="3429000"/>
            <a:ext cx="1371600" cy="46638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on the title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2032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03" y="1371600"/>
            <a:ext cx="7517993" cy="47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4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Logging in from Off-Campus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When logging in from </a:t>
            </a:r>
            <a:r>
              <a:rPr lang="en-US" dirty="0" smtClean="0">
                <a:solidFill>
                  <a:srgbClr val="3333FF"/>
                </a:solidFill>
              </a:rPr>
              <a:t>off-campus, </a:t>
            </a:r>
            <a:r>
              <a:rPr lang="en-US" dirty="0">
                <a:solidFill>
                  <a:srgbClr val="3333FF"/>
                </a:solidFill>
              </a:rPr>
              <a:t>you will need a </a:t>
            </a:r>
            <a:r>
              <a:rPr lang="en-US" dirty="0" smtClean="0">
                <a:solidFill>
                  <a:srgbClr val="3333FF"/>
                </a:solidFill>
              </a:rPr>
              <a:t>username and </a:t>
            </a:r>
            <a:r>
              <a:rPr lang="en-US" dirty="0">
                <a:solidFill>
                  <a:srgbClr val="3333FF"/>
                </a:solidFill>
              </a:rPr>
              <a:t>password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Username:  </a:t>
            </a:r>
            <a:r>
              <a:rPr lang="en-US" dirty="0">
                <a:solidFill>
                  <a:srgbClr val="3333FF"/>
                </a:solidFill>
              </a:rPr>
              <a:t>1</a:t>
            </a:r>
            <a:r>
              <a:rPr lang="en-US" baseline="30000" dirty="0">
                <a:solidFill>
                  <a:srgbClr val="3333FF"/>
                </a:solidFill>
              </a:rPr>
              <a:t>st</a:t>
            </a:r>
            <a:r>
              <a:rPr lang="en-US" dirty="0">
                <a:solidFill>
                  <a:srgbClr val="3333FF"/>
                </a:solidFill>
              </a:rPr>
              <a:t> four of your last name, 1</a:t>
            </a:r>
            <a:r>
              <a:rPr lang="en-US" baseline="30000" dirty="0">
                <a:solidFill>
                  <a:srgbClr val="3333FF"/>
                </a:solidFill>
              </a:rPr>
              <a:t>st</a:t>
            </a:r>
            <a:r>
              <a:rPr lang="en-US" dirty="0">
                <a:solidFill>
                  <a:srgbClr val="3333FF"/>
                </a:solidFill>
              </a:rPr>
              <a:t> 	four of your first name, last four digits of 	your KC ID.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	</a:t>
            </a:r>
            <a:r>
              <a:rPr lang="en-US" b="1" dirty="0" smtClean="0">
                <a:solidFill>
                  <a:srgbClr val="3333FF"/>
                </a:solidFill>
              </a:rPr>
              <a:t>Password</a:t>
            </a:r>
            <a:r>
              <a:rPr lang="en-US" dirty="0" smtClean="0">
                <a:solidFill>
                  <a:srgbClr val="3333FF"/>
                </a:solidFill>
              </a:rPr>
              <a:t>:	The word “Student” with a 	capital S and your 4-digit month and day of 	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Remember the citation!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62" y="1752600"/>
            <a:ext cx="4190476" cy="87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70" y="2895600"/>
            <a:ext cx="5947809" cy="296430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588570" y="1733550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Cite Icon</a:t>
            </a:r>
            <a:endParaRPr lang="en-US" sz="800" dirty="0"/>
          </a:p>
        </p:txBody>
      </p:sp>
      <p:sp>
        <p:nvSpPr>
          <p:cNvPr id="11" name="Left Arrow 10"/>
          <p:cNvSpPr/>
          <p:nvPr/>
        </p:nvSpPr>
        <p:spPr>
          <a:xfrm>
            <a:off x="3048000" y="3325258"/>
            <a:ext cx="2438400" cy="533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on the arrow to change the format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776757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Academic Search Complete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43" y="2362200"/>
            <a:ext cx="6368713" cy="22858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38200" y="2590709"/>
            <a:ext cx="762000" cy="914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5143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Type in your terms.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Remember to click on Full Text.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94" y="1802534"/>
            <a:ext cx="7712611" cy="432362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429000" y="2057400"/>
            <a:ext cx="1219200" cy="609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</a:t>
            </a:r>
            <a:endParaRPr lang="en-US" sz="800" dirty="0"/>
          </a:p>
        </p:txBody>
      </p:sp>
      <p:sp>
        <p:nvSpPr>
          <p:cNvPr id="7" name="Right Arrow 6"/>
          <p:cNvSpPr/>
          <p:nvPr/>
        </p:nvSpPr>
        <p:spPr>
          <a:xfrm>
            <a:off x="609600" y="5029200"/>
            <a:ext cx="838200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57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Results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0886" y="1600200"/>
            <a:ext cx="63222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Narrow the Search by Adding Terms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049" y="1600200"/>
            <a:ext cx="7855901" cy="452596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990600" y="2209800"/>
            <a:ext cx="1600200" cy="838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Narrow the search by adding terms.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Even Narrower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941" y="1600200"/>
            <a:ext cx="7630118" cy="4525963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676400" y="2133600"/>
            <a:ext cx="1600200" cy="762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Add more search terms.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95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Full Text to read an article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4327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23" y="1657350"/>
            <a:ext cx="5315954" cy="374921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286000" y="5173837"/>
            <a:ext cx="1524000" cy="884563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for HTML. HTML has been typed into the database.</a:t>
            </a:r>
            <a:endParaRPr lang="en-US" sz="800" dirty="0"/>
          </a:p>
        </p:txBody>
      </p:sp>
      <p:sp>
        <p:nvSpPr>
          <p:cNvPr id="9" name="Left Arrow 8"/>
          <p:cNvSpPr/>
          <p:nvPr/>
        </p:nvSpPr>
        <p:spPr>
          <a:xfrm>
            <a:off x="4405296" y="4486949"/>
            <a:ext cx="1676400" cy="119221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for PDF.  PDF has been scanned into the database.  It will look the same as the actual journal.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088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78" y="1520031"/>
            <a:ext cx="4645244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76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If the article is a PDF….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The article has been scanned into the database and will appear the same as it appears in the print journal. One big difference is that a PDF will have page numbers, while an HTML does not.</a:t>
            </a:r>
          </a:p>
          <a:p>
            <a:pPr marL="0" indent="0">
              <a:buNone/>
            </a:pP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Don’t forget the citation!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3333FF"/>
                </a:solidFill>
              </a:rPr>
              <a:t>OR</a:t>
            </a:r>
            <a:endParaRPr lang="en-US" sz="3600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28866"/>
            <a:ext cx="2447619" cy="301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589" y="1843152"/>
            <a:ext cx="809524" cy="3104762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1197864" y="2785933"/>
            <a:ext cx="1371600" cy="1219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Use the Detailed Record to create your citations.</a:t>
            </a:r>
            <a:endParaRPr lang="en-US" sz="800" dirty="0"/>
          </a:p>
        </p:txBody>
      </p:sp>
      <p:sp>
        <p:nvSpPr>
          <p:cNvPr id="12" name="Right Arrow 11"/>
          <p:cNvSpPr/>
          <p:nvPr/>
        </p:nvSpPr>
        <p:spPr>
          <a:xfrm>
            <a:off x="5256245" y="2987351"/>
            <a:ext cx="1541106" cy="106916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on Cite icon.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435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Off-Campus Log In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So, if </a:t>
            </a:r>
            <a:r>
              <a:rPr lang="en-US" dirty="0" smtClean="0">
                <a:solidFill>
                  <a:srgbClr val="3333FF"/>
                </a:solidFill>
              </a:rPr>
              <a:t>your name is Sigmund Freud, your KC ID is </a:t>
            </a:r>
            <a:r>
              <a:rPr lang="en-US" dirty="0">
                <a:solidFill>
                  <a:srgbClr val="3333FF"/>
                </a:solidFill>
              </a:rPr>
              <a:t>123456789, </a:t>
            </a:r>
            <a:r>
              <a:rPr lang="en-US" dirty="0" smtClean="0">
                <a:solidFill>
                  <a:srgbClr val="3333FF"/>
                </a:solidFill>
              </a:rPr>
              <a:t>and you were born April 15,your </a:t>
            </a:r>
            <a:r>
              <a:rPr lang="en-US" dirty="0">
                <a:solidFill>
                  <a:srgbClr val="3333FF"/>
                </a:solidFill>
              </a:rPr>
              <a:t>login will be: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	KC ID:	</a:t>
            </a:r>
            <a:r>
              <a:rPr lang="en-US" dirty="0">
                <a:solidFill>
                  <a:srgbClr val="3333FF"/>
                </a:solidFill>
              </a:rPr>
              <a:t>freusigm6789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	Password</a:t>
            </a:r>
            <a:r>
              <a:rPr lang="en-US" dirty="0">
                <a:solidFill>
                  <a:srgbClr val="3333FF"/>
                </a:solidFill>
              </a:rPr>
              <a:t>:	</a:t>
            </a:r>
            <a:r>
              <a:rPr lang="en-US" dirty="0" smtClean="0">
                <a:solidFill>
                  <a:srgbClr val="3333FF"/>
                </a:solidFill>
              </a:rPr>
              <a:t>Student0415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667000" y="4267200"/>
            <a:ext cx="1676400" cy="762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Student with a capital S</a:t>
            </a:r>
            <a:endParaRPr lang="en-US" sz="800" dirty="0"/>
          </a:p>
        </p:txBody>
      </p:sp>
      <p:sp>
        <p:nvSpPr>
          <p:cNvPr id="5" name="Up Arrow 4"/>
          <p:cNvSpPr/>
          <p:nvPr/>
        </p:nvSpPr>
        <p:spPr>
          <a:xfrm>
            <a:off x="4343400" y="4381500"/>
            <a:ext cx="1524000" cy="11049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Your 4-digit month and day of birth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675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Scroll down to APA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17" y="2133600"/>
            <a:ext cx="7054365" cy="25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95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Citations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Each time you use someone else’s words or ideas, you must provide a citation to give credit to that person.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As you type your paper, you will use an in-text citation, using the last name of the author of the article, and the page number, if given, in parentheses.  Ex.: (Logan 214)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For each citation, you will provide a corresponding bibliography.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If You Need Help with Research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Call the KC Library and speak to a librarian.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Come to the KC Library and speak with a librarian.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Use the Ask-A-Librarian email service from the home page.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05" y="2290905"/>
            <a:ext cx="2476190" cy="22761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86000" y="3101181"/>
            <a:ext cx="12192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17638"/>
            <a:ext cx="5163461" cy="48684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0" y="3429000"/>
            <a:ext cx="1295400" cy="990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Fill in the boxes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4267200" y="6165977"/>
            <a:ext cx="1066800" cy="381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to Submit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We get back to you as quickly as possible.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If it is a night, weekend or holiday, you will have to wait until the next working day.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We won’t do the work for you, but we can point you in the right direction.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Recommend a database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Suggest changes in search terms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164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Quiz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email reference service called?</a:t>
            </a:r>
          </a:p>
          <a:p>
            <a:r>
              <a:rPr lang="en-US" dirty="0" smtClean="0"/>
              <a:t>When can I access the databases?</a:t>
            </a:r>
          </a:p>
          <a:p>
            <a:r>
              <a:rPr lang="en-US" dirty="0" smtClean="0"/>
              <a:t>What is the purpose of a call number?</a:t>
            </a:r>
          </a:p>
          <a:p>
            <a:r>
              <a:rPr lang="en-US" dirty="0" smtClean="0"/>
              <a:t>What is an electronic version of a book called?</a:t>
            </a:r>
          </a:p>
          <a:p>
            <a:r>
              <a:rPr lang="en-US" dirty="0" smtClean="0"/>
              <a:t>What is a reason to use databases instead of an Internet search?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949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Good Luck!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480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Finding Resources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3333FF"/>
                </a:solidFill>
              </a:rPr>
              <a:t>Books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3333FF"/>
                </a:solidFill>
              </a:rPr>
              <a:t>Ebooks</a:t>
            </a:r>
            <a:endParaRPr lang="en-US" sz="9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 in the Search Resources box.  Click Search.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7" y="1739308"/>
            <a:ext cx="7561905" cy="3257143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990600" y="3367880"/>
            <a:ext cx="1600200" cy="99060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8" name="Down Arrow 7"/>
          <p:cNvSpPr/>
          <p:nvPr/>
        </p:nvSpPr>
        <p:spPr>
          <a:xfrm>
            <a:off x="6005276" y="2209800"/>
            <a:ext cx="1676400" cy="7620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magnifying glass or hit Enter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3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Kilgore College and Book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narrow the search.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14" y="1777667"/>
            <a:ext cx="4652572" cy="417102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579279" y="3505200"/>
            <a:ext cx="7620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7" name="Right Arrow 6"/>
          <p:cNvSpPr/>
          <p:nvPr/>
        </p:nvSpPr>
        <p:spPr>
          <a:xfrm>
            <a:off x="1579279" y="4990202"/>
            <a:ext cx="762000" cy="6908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64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1216</Words>
  <Application>Microsoft Office PowerPoint</Application>
  <PresentationFormat>On-screen Show (4:3)</PresentationFormat>
  <Paragraphs>251</Paragraphs>
  <Slides>67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 </vt:lpstr>
      <vt:lpstr>Library Access 24/7</vt:lpstr>
      <vt:lpstr>Randolph C. Watson Library Homepage</vt:lpstr>
      <vt:lpstr>Randolph C. Watson Library Homepage</vt:lpstr>
      <vt:lpstr>Logging in from Off-Campus</vt:lpstr>
      <vt:lpstr>Off-Campus Log In</vt:lpstr>
      <vt:lpstr>Finding Resources</vt:lpstr>
      <vt:lpstr>Enter search terms in the Search Resources box.  Click Search.</vt:lpstr>
      <vt:lpstr>Click on Kilgore College and Book to narrow the search.</vt:lpstr>
      <vt:lpstr>Books and eBooks</vt:lpstr>
      <vt:lpstr>Click View eBook to open the book.</vt:lpstr>
      <vt:lpstr>Click on Full Text to open the book.</vt:lpstr>
      <vt:lpstr>Click Search within to open the search box.</vt:lpstr>
      <vt:lpstr>Enter search terms</vt:lpstr>
      <vt:lpstr>Click on the page number to go to the page.</vt:lpstr>
      <vt:lpstr>Read</vt:lpstr>
      <vt:lpstr>Click Cite to get the citation information.</vt:lpstr>
      <vt:lpstr>Scroll down to find your format. Copy and paste to your References page.</vt:lpstr>
      <vt:lpstr>Books</vt:lpstr>
      <vt:lpstr>Remember the citation information!</vt:lpstr>
      <vt:lpstr>Why Use a Database?</vt:lpstr>
      <vt:lpstr>Databases</vt:lpstr>
      <vt:lpstr>Databases for research</vt:lpstr>
      <vt:lpstr>Searching specific databases</vt:lpstr>
      <vt:lpstr>Click on Databases</vt:lpstr>
      <vt:lpstr>Click Social &amp; Behavioral Sciences</vt:lpstr>
      <vt:lpstr>Scroll down and click Psychology &amp; Behavioral Sciences Collection</vt:lpstr>
      <vt:lpstr>Enter search terms.  Check Full Text. Search.</vt:lpstr>
      <vt:lpstr>Click Full Text to view article.</vt:lpstr>
      <vt:lpstr>Read</vt:lpstr>
      <vt:lpstr>To get the citation, click on the Cite icon on the right side of the page.</vt:lpstr>
      <vt:lpstr>Scroll down to the required format.</vt:lpstr>
      <vt:lpstr>Psychology Collection</vt:lpstr>
      <vt:lpstr>Enter search terms and hit Enter.</vt:lpstr>
      <vt:lpstr>Select Academic Journals</vt:lpstr>
      <vt:lpstr>Click on title to view article</vt:lpstr>
      <vt:lpstr>Read</vt:lpstr>
      <vt:lpstr>Click on Cite icon at the top of the page</vt:lpstr>
      <vt:lpstr>Use the arrow to select the required citation format.</vt:lpstr>
      <vt:lpstr>JStor</vt:lpstr>
      <vt:lpstr>Enter search terms and hit Enter</vt:lpstr>
      <vt:lpstr>Click on a title to view the article.</vt:lpstr>
      <vt:lpstr>Read</vt:lpstr>
      <vt:lpstr>Click on Cite this Item next to the article, to get the citation.</vt:lpstr>
      <vt:lpstr>Use the correct format.</vt:lpstr>
      <vt:lpstr>Academic OneFile</vt:lpstr>
      <vt:lpstr>Enter search terms and  select Full Text. Search.</vt:lpstr>
      <vt:lpstr>Click on title to view article.</vt:lpstr>
      <vt:lpstr>Read</vt:lpstr>
      <vt:lpstr>Remember the citation!</vt:lpstr>
      <vt:lpstr>Click on Academic Search Complete</vt:lpstr>
      <vt:lpstr>Type in your terms. Remember to click on Full Text.</vt:lpstr>
      <vt:lpstr>Results</vt:lpstr>
      <vt:lpstr>Narrow the Search by Adding Terms</vt:lpstr>
      <vt:lpstr>Even Narrower</vt:lpstr>
      <vt:lpstr>Click on Full Text to read an article</vt:lpstr>
      <vt:lpstr>Read</vt:lpstr>
      <vt:lpstr>If the article is a PDF….</vt:lpstr>
      <vt:lpstr>Don’t forget the citation!</vt:lpstr>
      <vt:lpstr>Scroll down to APA</vt:lpstr>
      <vt:lpstr>Citations</vt:lpstr>
      <vt:lpstr>If You Need Help with Research</vt:lpstr>
      <vt:lpstr>Ask-A-Librarian</vt:lpstr>
      <vt:lpstr>Ask-A-Librarian</vt:lpstr>
      <vt:lpstr>Ask-A-Librarian</vt:lpstr>
      <vt:lpstr>Quiz</vt:lpstr>
      <vt:lpstr> </vt:lpstr>
    </vt:vector>
  </TitlesOfParts>
  <Company>Kilgore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swilson</dc:creator>
  <cp:lastModifiedBy>Susan Wilson</cp:lastModifiedBy>
  <cp:revision>157</cp:revision>
  <dcterms:created xsi:type="dcterms:W3CDTF">2011-08-31T18:54:21Z</dcterms:created>
  <dcterms:modified xsi:type="dcterms:W3CDTF">2019-08-29T18:21:53Z</dcterms:modified>
</cp:coreProperties>
</file>