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291" r:id="rId3"/>
    <p:sldId id="293" r:id="rId4"/>
    <p:sldId id="257" r:id="rId5"/>
    <p:sldId id="288" r:id="rId6"/>
    <p:sldId id="289" r:id="rId7"/>
    <p:sldId id="290" r:id="rId8"/>
    <p:sldId id="295" r:id="rId9"/>
    <p:sldId id="321" r:id="rId10"/>
    <p:sldId id="400" r:id="rId11"/>
    <p:sldId id="401" r:id="rId12"/>
    <p:sldId id="485" r:id="rId13"/>
    <p:sldId id="486" r:id="rId14"/>
    <p:sldId id="484" r:id="rId15"/>
    <p:sldId id="404" r:id="rId16"/>
    <p:sldId id="405" r:id="rId17"/>
    <p:sldId id="406" r:id="rId18"/>
    <p:sldId id="407" r:id="rId19"/>
    <p:sldId id="408" r:id="rId20"/>
    <p:sldId id="409" r:id="rId21"/>
    <p:sldId id="384" r:id="rId22"/>
    <p:sldId id="308" r:id="rId23"/>
    <p:sldId id="315" r:id="rId24"/>
    <p:sldId id="316" r:id="rId25"/>
    <p:sldId id="424" r:id="rId26"/>
    <p:sldId id="428" r:id="rId27"/>
    <p:sldId id="480" r:id="rId28"/>
    <p:sldId id="481" r:id="rId29"/>
    <p:sldId id="426" r:id="rId30"/>
    <p:sldId id="410" r:id="rId31"/>
    <p:sldId id="429" r:id="rId32"/>
    <p:sldId id="430" r:id="rId33"/>
    <p:sldId id="431" r:id="rId34"/>
    <p:sldId id="432" r:id="rId35"/>
    <p:sldId id="433" r:id="rId36"/>
    <p:sldId id="435" r:id="rId37"/>
    <p:sldId id="436" r:id="rId38"/>
    <p:sldId id="437" r:id="rId39"/>
    <p:sldId id="438" r:id="rId40"/>
    <p:sldId id="439" r:id="rId41"/>
    <p:sldId id="441" r:id="rId42"/>
    <p:sldId id="442" r:id="rId43"/>
    <p:sldId id="443" r:id="rId44"/>
    <p:sldId id="444" r:id="rId45"/>
    <p:sldId id="473" r:id="rId46"/>
    <p:sldId id="474" r:id="rId47"/>
    <p:sldId id="475" r:id="rId48"/>
    <p:sldId id="476" r:id="rId49"/>
    <p:sldId id="477" r:id="rId50"/>
    <p:sldId id="466" r:id="rId51"/>
    <p:sldId id="467" r:id="rId52"/>
    <p:sldId id="468" r:id="rId53"/>
    <p:sldId id="469" r:id="rId54"/>
    <p:sldId id="470" r:id="rId55"/>
    <p:sldId id="471" r:id="rId56"/>
    <p:sldId id="487" r:id="rId57"/>
    <p:sldId id="479" r:id="rId58"/>
    <p:sldId id="460" r:id="rId59"/>
    <p:sldId id="336" r:id="rId60"/>
    <p:sldId id="379" r:id="rId61"/>
    <p:sldId id="380" r:id="rId62"/>
    <p:sldId id="381" r:id="rId63"/>
    <p:sldId id="338" r:id="rId64"/>
    <p:sldId id="398" r:id="rId65"/>
    <p:sldId id="354" r:id="rId66"/>
    <p:sldId id="399" r:id="rId67"/>
    <p:sldId id="422" r:id="rId68"/>
    <p:sldId id="348" r:id="rId69"/>
    <p:sldId id="358" r:id="rId70"/>
    <p:sldId id="447" r:id="rId71"/>
    <p:sldId id="448" r:id="rId72"/>
    <p:sldId id="449" r:id="rId73"/>
    <p:sldId id="461" r:id="rId74"/>
    <p:sldId id="462" r:id="rId75"/>
    <p:sldId id="463" r:id="rId76"/>
    <p:sldId id="464" r:id="rId77"/>
    <p:sldId id="472" r:id="rId78"/>
    <p:sldId id="451" r:id="rId79"/>
    <p:sldId id="488" r:id="rId80"/>
    <p:sldId id="452" r:id="rId81"/>
    <p:sldId id="453" r:id="rId82"/>
    <p:sldId id="455" r:id="rId83"/>
    <p:sldId id="456" r:id="rId84"/>
    <p:sldId id="282" r:id="rId85"/>
    <p:sldId id="283" r:id="rId86"/>
    <p:sldId id="284" r:id="rId87"/>
    <p:sldId id="423" r:id="rId88"/>
    <p:sldId id="465" r:id="rId89"/>
    <p:sldId id="334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88BB-FDFF-437F-AF4C-3EC8B77C5D54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66D16-7E4B-42C7-8CC9-CD1C595E4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overwhelming number</a:t>
            </a:r>
            <a:r>
              <a:rPr lang="en-US" baseline="0" dirty="0" smtClean="0"/>
              <a:t> of articles!  Let’s try narrowing the 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still a</a:t>
            </a:r>
            <a:r>
              <a:rPr lang="en-US" baseline="0" dirty="0" smtClean="0"/>
              <a:t> lot of information.  Let’s narrow some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0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word “and” as</a:t>
            </a:r>
            <a:r>
              <a:rPr lang="en-US" baseline="0" dirty="0" smtClean="0"/>
              <a:t> a limiter.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3D72-1F7E-44D0-9DEA-3401228731F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3333FF"/>
                </a:solidFill>
              </a:rPr>
              <a:t>Using the Kilgore College Library Online Resources</a:t>
            </a:r>
          </a:p>
          <a:p>
            <a:pPr algn="ctr">
              <a:buNone/>
            </a:pPr>
            <a:endParaRPr lang="en-US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Nursing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Nurse Assistant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Physical Therapy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Radiologic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Books and eBooks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71" y="1828800"/>
            <a:ext cx="6542857" cy="366666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3505200" y="2301876"/>
            <a:ext cx="1905001" cy="609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This is an electronic book.  Read it from your </a:t>
            </a:r>
            <a:r>
              <a:rPr lang="en-US" sz="800" dirty="0" smtClean="0"/>
              <a:t>computer or device.</a:t>
            </a:r>
            <a:endParaRPr lang="en-US" sz="800" dirty="0"/>
          </a:p>
        </p:txBody>
      </p:sp>
      <p:sp>
        <p:nvSpPr>
          <p:cNvPr id="9" name="Left Arrow 8"/>
          <p:cNvSpPr/>
          <p:nvPr/>
        </p:nvSpPr>
        <p:spPr>
          <a:xfrm>
            <a:off x="3733800" y="3962400"/>
            <a:ext cx="1295400" cy="61356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This is a print book.  You can check it out.</a:t>
            </a:r>
          </a:p>
        </p:txBody>
      </p:sp>
      <p:sp>
        <p:nvSpPr>
          <p:cNvPr id="10" name="Up Arrow 9"/>
          <p:cNvSpPr/>
          <p:nvPr/>
        </p:nvSpPr>
        <p:spPr>
          <a:xfrm>
            <a:off x="4572000" y="5190667"/>
            <a:ext cx="2819400" cy="533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The call number tells you where to find the book on the shelf.</a:t>
            </a:r>
          </a:p>
        </p:txBody>
      </p:sp>
    </p:spTree>
    <p:extLst>
      <p:ext uri="{BB962C8B-B14F-4D97-AF65-F5344CB8AC3E}">
        <p14:creationId xmlns:p14="http://schemas.microsoft.com/office/powerpoint/2010/main" val="60286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View eBook to read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476" y="2401481"/>
            <a:ext cx="5219048" cy="206666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048000" y="3925555"/>
            <a:ext cx="1371600" cy="914400"/>
          </a:xfrm>
          <a:prstGeom prst="up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to view the ebook.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755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FF"/>
                </a:solidFill>
              </a:rPr>
              <a:t>The Detailed Record can be used</a:t>
            </a:r>
            <a:br>
              <a:rPr lang="en-US" dirty="0">
                <a:solidFill>
                  <a:srgbClr val="3333FF"/>
                </a:solidFill>
              </a:rPr>
            </a:br>
            <a:r>
              <a:rPr lang="en-US" dirty="0">
                <a:solidFill>
                  <a:srgbClr val="3333FF"/>
                </a:solidFill>
              </a:rPr>
              <a:t>to create </a:t>
            </a:r>
            <a:r>
              <a:rPr lang="en-US" dirty="0" smtClean="0">
                <a:solidFill>
                  <a:srgbClr val="3333FF"/>
                </a:solidFill>
              </a:rPr>
              <a:t>citations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66" y="1600200"/>
            <a:ext cx="7266667" cy="4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8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Click on Full Text to open the </a:t>
            </a:r>
            <a:r>
              <a:rPr lang="en-US" dirty="0" smtClean="0">
                <a:solidFill>
                  <a:srgbClr val="3333FF"/>
                </a:solidFill>
              </a:rPr>
              <a:t>book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4" y="2209800"/>
            <a:ext cx="6828571" cy="246666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438400" y="2667000"/>
            <a:ext cx="1066800" cy="381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3737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thing you will see is either the cover or the title page of the book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7" y="2133600"/>
            <a:ext cx="6979085" cy="31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3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Search within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to open the search box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47" y="1828800"/>
            <a:ext cx="2961905" cy="312380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810000" y="1493838"/>
            <a:ext cx="914400" cy="48736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723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Type in search terms and hit Enter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19" y="2767095"/>
            <a:ext cx="2504762" cy="1323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286000" y="3200400"/>
            <a:ext cx="1109819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</a:t>
            </a:r>
            <a:endParaRPr lang="en-US" sz="800" dirty="0"/>
          </a:p>
        </p:txBody>
      </p:sp>
      <p:sp>
        <p:nvSpPr>
          <p:cNvPr id="4" name="Up Arrow 3"/>
          <p:cNvSpPr/>
          <p:nvPr/>
        </p:nvSpPr>
        <p:spPr>
          <a:xfrm>
            <a:off x="4572000" y="3671804"/>
            <a:ext cx="1676400" cy="120499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on the magnifying glass or hit the Enter key to perform the search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4521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on the page number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to go to the page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96" y="1905000"/>
            <a:ext cx="7363408" cy="355327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04496" y="3581400"/>
            <a:ext cx="6858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8" name="Right Arrow 7"/>
          <p:cNvSpPr/>
          <p:nvPr/>
        </p:nvSpPr>
        <p:spPr>
          <a:xfrm>
            <a:off x="6248400" y="2057400"/>
            <a:ext cx="1612252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Page number matches the one you clicked.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6831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62" y="1405190"/>
            <a:ext cx="7990476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01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Cite at the top of the page 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to get the citation information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66" y="3086143"/>
            <a:ext cx="5866667" cy="685714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5638800" y="3558381"/>
            <a:ext cx="1676400" cy="6096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199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Library Access 24/7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Did you know that you can do research without actually coming to the KC Library on campus?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You have access to our databases and ebooks:</a:t>
            </a: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sz="2800" dirty="0" smtClean="0">
                <a:solidFill>
                  <a:srgbClr val="3333FF"/>
                </a:solidFill>
              </a:rPr>
              <a:t>As long as you are enrolled in the current 	semester at KC</a:t>
            </a:r>
          </a:p>
          <a:p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    As </a:t>
            </a:r>
            <a:r>
              <a:rPr lang="en-US" sz="2800" dirty="0">
                <a:solidFill>
                  <a:srgbClr val="3333FF"/>
                </a:solidFill>
              </a:rPr>
              <a:t>long as you have Internet </a:t>
            </a:r>
            <a:r>
              <a:rPr lang="en-US" sz="2800" dirty="0" smtClean="0">
                <a:solidFill>
                  <a:srgbClr val="3333FF"/>
                </a:solidFill>
              </a:rPr>
              <a:t>access</a:t>
            </a:r>
            <a:endParaRPr lang="en-US" sz="2800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Scroll down to find your format. Copy and paste to your References page.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78" y="2133600"/>
            <a:ext cx="734404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Books and Articles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If you need something we do not have, you can request it through Interlibrary Loan.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Interlibrary Loan takes time, so don’t wait until the last minute!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9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Remember the citation information!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Use the Cite feature under Tools.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Use the citation style required by your instructor.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Use a Database?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3333FF"/>
                </a:solidFill>
              </a:rPr>
              <a:t>Anyone can create an internet site.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It can be true.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It can be fake.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3333FF"/>
                </a:solidFill>
              </a:rPr>
              <a:t>You have to verify internet information.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Who is the author?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Does the site want to provide information, or sell 		something?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When was it last updated?</a:t>
            </a:r>
          </a:p>
        </p:txBody>
      </p:sp>
    </p:spTree>
    <p:extLst>
      <p:ext uri="{BB962C8B-B14F-4D97-AF65-F5344CB8AC3E}">
        <p14:creationId xmlns:p14="http://schemas.microsoft.com/office/powerpoint/2010/main" val="14338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Databases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Provide thousands of articles from journals, newspapers, or books.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The information is more accurate.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Many articles are peer-reviewed.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Your instructor prefers database articles to internet sites.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The Best Databases for Your Research: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CINAHL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Gale Interactive: Human Anatomy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Medline (EBSCO)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Nursing &amp; Allied Health Collection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Health Source: Nursing/Academic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Scientific and Medical Art Imagebase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Physical Therapy &amp; Sports Medicine Collection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Academic Search Complete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Click on </a:t>
            </a:r>
            <a:r>
              <a:rPr lang="en-US" dirty="0" smtClean="0">
                <a:solidFill>
                  <a:srgbClr val="3333FF"/>
                </a:solidFill>
              </a:rPr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47" y="1524238"/>
            <a:ext cx="6761905" cy="3809524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4419600" y="4648200"/>
            <a:ext cx="1143000" cy="76152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71635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Choose by subject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615" y="1284696"/>
            <a:ext cx="3282770" cy="483194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09800" y="4191000"/>
            <a:ext cx="1066800" cy="70881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62661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Scroll to find review databases 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and click on </a:t>
            </a:r>
            <a:r>
              <a:rPr lang="en-US" dirty="0">
                <a:solidFill>
                  <a:srgbClr val="3333FF"/>
                </a:solidFill>
              </a:rPr>
              <a:t>a</a:t>
            </a:r>
            <a:r>
              <a:rPr lang="en-US" dirty="0" smtClean="0">
                <a:solidFill>
                  <a:srgbClr val="3333FF"/>
                </a:solidFill>
              </a:rPr>
              <a:t> title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819476"/>
            <a:ext cx="7885714" cy="32190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553200" y="2286000"/>
            <a:ext cx="15240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Move the box to see what titles are listed.</a:t>
            </a:r>
            <a:endParaRPr lang="en-US" sz="800" dirty="0"/>
          </a:p>
        </p:txBody>
      </p:sp>
      <p:sp>
        <p:nvSpPr>
          <p:cNvPr id="6" name="Up Arrow 5"/>
          <p:cNvSpPr/>
          <p:nvPr/>
        </p:nvSpPr>
        <p:spPr>
          <a:xfrm>
            <a:off x="457200" y="3429000"/>
            <a:ext cx="2362200" cy="67627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on the title to open the database.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43519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on CINAHL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6401616" cy="237154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33400" y="2590800"/>
            <a:ext cx="933450" cy="1066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9446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FF"/>
                </a:solidFill>
              </a:rPr>
              <a:t>Randolph C. Watson Library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 algn="ctr">
              <a:buNone/>
            </a:pPr>
            <a:endParaRPr lang="en-US" sz="6000" dirty="0" smtClean="0">
              <a:solidFill>
                <a:srgbClr val="3333FF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3333FF"/>
                </a:solidFill>
              </a:rPr>
              <a:t>https://</a:t>
            </a:r>
            <a:r>
              <a:rPr lang="en-US" sz="6000" dirty="0">
                <a:solidFill>
                  <a:srgbClr val="3333FF"/>
                </a:solidFill>
              </a:rPr>
              <a:t>library.kilgore.edu</a:t>
            </a: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terms. Select the box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for Full Text. Search.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117904" cy="3711044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276600" y="2438400"/>
            <a:ext cx="1066800" cy="762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</a:t>
            </a:r>
            <a:endParaRPr lang="en-US" sz="800" dirty="0"/>
          </a:p>
        </p:txBody>
      </p:sp>
      <p:sp>
        <p:nvSpPr>
          <p:cNvPr id="8" name="Right Arrow 7"/>
          <p:cNvSpPr/>
          <p:nvPr/>
        </p:nvSpPr>
        <p:spPr>
          <a:xfrm>
            <a:off x="685800" y="4800600"/>
            <a:ext cx="838200" cy="457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00265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Results page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6293987" cy="47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5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on Full Text to read the article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5" y="1795666"/>
            <a:ext cx="7723809" cy="326666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286000" y="4038601"/>
            <a:ext cx="914400" cy="685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33261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1625"/>
            <a:ext cx="8122374" cy="46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0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the cite icon to get the citation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43" y="1891752"/>
            <a:ext cx="1685714" cy="394285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257800" y="3863180"/>
            <a:ext cx="990600" cy="609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39396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704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Scroll down to the format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required by your instructor. Place this on your References page.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46" y="2971800"/>
            <a:ext cx="7270508" cy="3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59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Extra Resources in CINAHL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Evidence-Based Care Sheets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Quick Lessons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18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on Evidence-Based Care Sheets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66" y="2324238"/>
            <a:ext cx="6866667" cy="2209524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5334000" y="3429000"/>
            <a:ext cx="990600" cy="533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2497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Select a box and click Search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14" y="1804082"/>
            <a:ext cx="4031299" cy="449064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894114" y="5544701"/>
            <a:ext cx="838200" cy="60945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to select</a:t>
            </a:r>
            <a:endParaRPr lang="en-US" sz="800" dirty="0"/>
          </a:p>
        </p:txBody>
      </p:sp>
      <p:sp>
        <p:nvSpPr>
          <p:cNvPr id="6" name="Left Arrow 5"/>
          <p:cNvSpPr/>
          <p:nvPr/>
        </p:nvSpPr>
        <p:spPr>
          <a:xfrm>
            <a:off x="4572000" y="3657600"/>
            <a:ext cx="1143000" cy="838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to begin the search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35496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on Full Text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33" y="1819476"/>
            <a:ext cx="7933333" cy="321904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286000" y="3733800"/>
            <a:ext cx="762000" cy="914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9179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Randolph C. Watson Library Homepage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41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55" y="1600200"/>
            <a:ext cx="6309890" cy="471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Use the Care Sheet in your studies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60457"/>
            <a:ext cx="6757419" cy="44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02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More and go to Quick Lessons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38" y="2876619"/>
            <a:ext cx="7209524" cy="110476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652762" y="3124200"/>
            <a:ext cx="1524000" cy="914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here. Select Quick Lessons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52981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on a box to select a 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topic and click Search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86" y="1818551"/>
            <a:ext cx="3790628" cy="430306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133600" y="5636984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6" name="Left Arrow 5"/>
          <p:cNvSpPr/>
          <p:nvPr/>
        </p:nvSpPr>
        <p:spPr>
          <a:xfrm>
            <a:off x="4876800" y="3276600"/>
            <a:ext cx="1295400" cy="914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to search after selecting a topic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60284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Full Text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19" y="1786143"/>
            <a:ext cx="7904762" cy="3285714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209800" y="3863181"/>
            <a:ext cx="914400" cy="70881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64574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Quick Lesson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760" y="1624940"/>
            <a:ext cx="6236479" cy="450122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066800" y="3048000"/>
            <a:ext cx="1600200" cy="2438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There is much more information than seen in this partial screen shot.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27530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Gale Interactive: Human Anatomy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476" y="2476619"/>
            <a:ext cx="4419048" cy="190476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76400" y="2743200"/>
            <a:ext cx="914400" cy="79998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2219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 or click on one of the sections to begin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77" y="1823855"/>
            <a:ext cx="5729646" cy="4078652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5410200" y="3733800"/>
            <a:ext cx="1143000" cy="533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35891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Begin the session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24" y="1825205"/>
            <a:ext cx="6495552" cy="432000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705600" y="3825081"/>
            <a:ext cx="1447800" cy="70881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arrow to rotate the image.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1128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Or, select another session to 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5628781" cy="36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00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Gale Interactive: Human Anatomy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This is a great tool to learn the various parts of the human body.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0220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Logging in from Off-Campus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When logging in from </a:t>
            </a:r>
            <a:r>
              <a:rPr lang="en-US" dirty="0" smtClean="0">
                <a:solidFill>
                  <a:srgbClr val="3333FF"/>
                </a:solidFill>
              </a:rPr>
              <a:t>off-campus, </a:t>
            </a:r>
            <a:r>
              <a:rPr lang="en-US" dirty="0">
                <a:solidFill>
                  <a:srgbClr val="3333FF"/>
                </a:solidFill>
              </a:rPr>
              <a:t>you will need </a:t>
            </a:r>
            <a:r>
              <a:rPr lang="en-US" dirty="0" smtClean="0">
                <a:solidFill>
                  <a:srgbClr val="3333FF"/>
                </a:solidFill>
              </a:rPr>
              <a:t>your username and </a:t>
            </a:r>
            <a:r>
              <a:rPr lang="en-US" dirty="0">
                <a:solidFill>
                  <a:srgbClr val="3333FF"/>
                </a:solidFill>
              </a:rPr>
              <a:t>password.</a:t>
            </a:r>
          </a:p>
          <a:p>
            <a:pPr>
              <a:buNone/>
            </a:pPr>
            <a:r>
              <a:rPr lang="en-US" dirty="0" smtClean="0">
                <a:solidFill>
                  <a:srgbClr val="3333FF"/>
                </a:solidFill>
              </a:rPr>
              <a:t>		</a:t>
            </a:r>
            <a:r>
              <a:rPr lang="en-US" b="1" dirty="0" smtClean="0">
                <a:solidFill>
                  <a:srgbClr val="3333FF"/>
                </a:solidFill>
              </a:rPr>
              <a:t>Username:  </a:t>
            </a:r>
            <a:r>
              <a:rPr lang="en-US" dirty="0">
                <a:solidFill>
                  <a:srgbClr val="3333FF"/>
                </a:solidFill>
              </a:rPr>
              <a:t>1</a:t>
            </a:r>
            <a:r>
              <a:rPr lang="en-US" baseline="30000" dirty="0">
                <a:solidFill>
                  <a:srgbClr val="3333FF"/>
                </a:solidFill>
              </a:rPr>
              <a:t>st</a:t>
            </a:r>
            <a:r>
              <a:rPr lang="en-US" dirty="0">
                <a:solidFill>
                  <a:srgbClr val="3333FF"/>
                </a:solidFill>
              </a:rPr>
              <a:t> four letters of your last 	name, 1</a:t>
            </a:r>
            <a:r>
              <a:rPr lang="en-US" baseline="30000" dirty="0">
                <a:solidFill>
                  <a:srgbClr val="3333FF"/>
                </a:solidFill>
              </a:rPr>
              <a:t>st</a:t>
            </a:r>
            <a:r>
              <a:rPr lang="en-US" dirty="0">
                <a:solidFill>
                  <a:srgbClr val="3333FF"/>
                </a:solidFill>
              </a:rPr>
              <a:t> four letters of your first name, 	last four digits of your KC ID.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	</a:t>
            </a:r>
            <a:r>
              <a:rPr lang="en-US" b="1" dirty="0">
                <a:solidFill>
                  <a:srgbClr val="3333FF"/>
                </a:solidFill>
              </a:rPr>
              <a:t>Password</a:t>
            </a:r>
            <a:r>
              <a:rPr lang="en-US" dirty="0" smtClean="0">
                <a:solidFill>
                  <a:srgbClr val="3333FF"/>
                </a:solidFill>
              </a:rPr>
              <a:t>:	StudentMMDD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343400" y="4724400"/>
            <a:ext cx="990600" cy="685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Your birth month</a:t>
            </a:r>
            <a:endParaRPr lang="en-US" sz="800" dirty="0"/>
          </a:p>
        </p:txBody>
      </p:sp>
      <p:sp>
        <p:nvSpPr>
          <p:cNvPr id="5" name="Up Arrow 4"/>
          <p:cNvSpPr/>
          <p:nvPr/>
        </p:nvSpPr>
        <p:spPr>
          <a:xfrm>
            <a:off x="5181600" y="4800600"/>
            <a:ext cx="838200" cy="93741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Your birth day</a:t>
            </a:r>
            <a:endParaRPr lang="en-US" sz="800" dirty="0"/>
          </a:p>
        </p:txBody>
      </p:sp>
      <p:sp>
        <p:nvSpPr>
          <p:cNvPr id="6" name="Up Arrow 5"/>
          <p:cNvSpPr/>
          <p:nvPr/>
        </p:nvSpPr>
        <p:spPr>
          <a:xfrm>
            <a:off x="2514600" y="4724400"/>
            <a:ext cx="1638300" cy="84534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Remember to capitalize the 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216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Nursing &amp; Allied Health Collection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90" y="2743200"/>
            <a:ext cx="6819419" cy="130818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19100" y="2598738"/>
            <a:ext cx="78129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66861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 and Hit Enter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90" y="1850185"/>
            <a:ext cx="4547819" cy="42759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905000" y="2057400"/>
            <a:ext cx="15240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3775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Select Academic Journals &amp; Full Text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7012674" cy="402272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2286000" y="3124200"/>
            <a:ext cx="1143000" cy="533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tab to select it</a:t>
            </a:r>
            <a:endParaRPr lang="en-US" sz="800" dirty="0"/>
          </a:p>
        </p:txBody>
      </p:sp>
      <p:sp>
        <p:nvSpPr>
          <p:cNvPr id="10" name="Right Arrow 9"/>
          <p:cNvSpPr/>
          <p:nvPr/>
        </p:nvSpPr>
        <p:spPr>
          <a:xfrm>
            <a:off x="5410200" y="3863181"/>
            <a:ext cx="10668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Be sure Full Text is selected</a:t>
            </a:r>
            <a:endParaRPr lang="en-US" sz="800" dirty="0"/>
          </a:p>
        </p:txBody>
      </p:sp>
      <p:sp>
        <p:nvSpPr>
          <p:cNvPr id="11" name="Up Arrow 10"/>
          <p:cNvSpPr/>
          <p:nvPr/>
        </p:nvSpPr>
        <p:spPr>
          <a:xfrm>
            <a:off x="5819775" y="4419600"/>
            <a:ext cx="1314450" cy="139462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Your instructor may require Peer-Reviewed Journals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886844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on a title to read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6753867" cy="274777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133600" y="2286000"/>
            <a:ext cx="160020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13499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019779" cy="36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0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the Cite icon at 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the top of the page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9400"/>
            <a:ext cx="7637790" cy="1248901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562600" y="2023269"/>
            <a:ext cx="1219200" cy="7620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23598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the arrow to change the format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62200"/>
            <a:ext cx="6633619" cy="326958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971800" y="2895600"/>
            <a:ext cx="990600" cy="609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arrow to change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000056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FF"/>
                </a:solidFill>
              </a:rPr>
              <a:t>The way you word a search</a:t>
            </a:r>
            <a:br>
              <a:rPr lang="en-US" dirty="0">
                <a:solidFill>
                  <a:srgbClr val="3333FF"/>
                </a:solidFill>
              </a:rPr>
            </a:br>
            <a:r>
              <a:rPr lang="en-US" dirty="0">
                <a:solidFill>
                  <a:srgbClr val="3333FF"/>
                </a:solidFill>
              </a:rPr>
              <a:t>determines the results.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FF"/>
                </a:solidFill>
              </a:rPr>
              <a:t>If you don’t find enough information in your search, try rewording your terms</a:t>
            </a:r>
            <a:r>
              <a:rPr lang="en-US" sz="3200" dirty="0" smtClean="0">
                <a:solidFill>
                  <a:srgbClr val="3333FF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333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FF"/>
                </a:solidFill>
              </a:rPr>
              <a:t>The following example uses Academic Search Complete.</a:t>
            </a:r>
          </a:p>
        </p:txBody>
      </p:sp>
    </p:spTree>
    <p:extLst>
      <p:ext uri="{BB962C8B-B14F-4D97-AF65-F5344CB8AC3E}">
        <p14:creationId xmlns:p14="http://schemas.microsoft.com/office/powerpoint/2010/main" val="1960486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33FF"/>
                </a:solidFill>
              </a:rPr>
              <a:t>Medline (EBSCO), Academic Search Complete,</a:t>
            </a:r>
            <a:br>
              <a:rPr lang="en-US" sz="3200" dirty="0" smtClean="0">
                <a:solidFill>
                  <a:srgbClr val="3333FF"/>
                </a:solidFill>
              </a:rPr>
            </a:br>
            <a:r>
              <a:rPr lang="en-US" sz="3200" dirty="0" smtClean="0">
                <a:solidFill>
                  <a:srgbClr val="3333FF"/>
                </a:solidFill>
              </a:rPr>
              <a:t>Health Source: Nursing/Academic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3333FF"/>
                </a:solidFill>
              </a:rPr>
              <a:t>Searching will be the same for each of these databases. Select one to begin.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02942"/>
            <a:ext cx="3885648" cy="102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26" y="4114800"/>
            <a:ext cx="3885648" cy="130893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657600" y="5562600"/>
            <a:ext cx="1219200" cy="3905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3048000"/>
            <a:ext cx="3523714" cy="132335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57600" y="3581399"/>
            <a:ext cx="1143000" cy="39453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10" name="Left Arrow 9"/>
          <p:cNvSpPr/>
          <p:nvPr/>
        </p:nvSpPr>
        <p:spPr>
          <a:xfrm>
            <a:off x="2667000" y="4329173"/>
            <a:ext cx="1181100" cy="42520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551636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Type in your terms.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Remember to click on Full Text.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94" y="1802534"/>
            <a:ext cx="7712611" cy="432362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429000" y="2057400"/>
            <a:ext cx="1219200" cy="6096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</a:t>
            </a:r>
            <a:endParaRPr lang="en-US" sz="800" dirty="0"/>
          </a:p>
        </p:txBody>
      </p:sp>
      <p:sp>
        <p:nvSpPr>
          <p:cNvPr id="7" name="Right Arrow 6"/>
          <p:cNvSpPr/>
          <p:nvPr/>
        </p:nvSpPr>
        <p:spPr>
          <a:xfrm>
            <a:off x="609600" y="5029200"/>
            <a:ext cx="838200" cy="533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579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Off-Campus and Wireless Log In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So, if </a:t>
            </a:r>
            <a:r>
              <a:rPr lang="en-US" dirty="0" smtClean="0">
                <a:solidFill>
                  <a:srgbClr val="3333FF"/>
                </a:solidFill>
              </a:rPr>
              <a:t>your name is Terrance Cather, you were born on June 6, and your KC ID is </a:t>
            </a:r>
            <a:r>
              <a:rPr lang="en-US" dirty="0">
                <a:solidFill>
                  <a:srgbClr val="3333FF"/>
                </a:solidFill>
              </a:rPr>
              <a:t>123456789, your login will be</a:t>
            </a:r>
            <a:r>
              <a:rPr lang="en-US" dirty="0" smtClean="0">
                <a:solidFill>
                  <a:srgbClr val="3333FF"/>
                </a:solidFill>
              </a:rPr>
              <a:t>:</a:t>
            </a:r>
          </a:p>
          <a:p>
            <a:pPr>
              <a:buNone/>
            </a:pPr>
            <a:endParaRPr lang="en-US" dirty="0">
              <a:solidFill>
                <a:srgbClr val="3333FF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Username:</a:t>
            </a:r>
            <a:r>
              <a:rPr lang="en-US" dirty="0">
                <a:solidFill>
                  <a:srgbClr val="3333FF"/>
                </a:solidFill>
              </a:rPr>
              <a:t>	cathterr6789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Password:	</a:t>
            </a:r>
            <a:r>
              <a:rPr lang="en-US" dirty="0" smtClean="0">
                <a:solidFill>
                  <a:srgbClr val="3333FF"/>
                </a:solidFill>
              </a:rPr>
              <a:t>Student0606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362200" y="4876800"/>
            <a:ext cx="1981200" cy="685800"/>
          </a:xfrm>
          <a:prstGeom prst="upArrow">
            <a:avLst>
              <a:gd name="adj1" fmla="val 47368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“Student” with a capital S.</a:t>
            </a:r>
            <a:endParaRPr lang="en-US" sz="800" dirty="0"/>
          </a:p>
        </p:txBody>
      </p:sp>
      <p:sp>
        <p:nvSpPr>
          <p:cNvPr id="5" name="Up Arrow 4"/>
          <p:cNvSpPr/>
          <p:nvPr/>
        </p:nvSpPr>
        <p:spPr>
          <a:xfrm>
            <a:off x="4038600" y="4876800"/>
            <a:ext cx="2057400" cy="1066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The month and day you were born, so that it is 4 digits.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675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Results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0886" y="1600200"/>
            <a:ext cx="6322228" cy="4525963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514600" y="1219200"/>
            <a:ext cx="2133600" cy="48577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That’s a lot of articles!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708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Narrow the Search by Adding Terms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049" y="1600200"/>
            <a:ext cx="7855901" cy="452596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990600" y="2209800"/>
            <a:ext cx="1600200" cy="1447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Narrow the search by adding terms. The word AND acts as a limiter.</a:t>
            </a:r>
            <a:endParaRPr lang="en-US" sz="800" dirty="0"/>
          </a:p>
        </p:txBody>
      </p:sp>
      <p:sp>
        <p:nvSpPr>
          <p:cNvPr id="5" name="Left Arrow 4"/>
          <p:cNvSpPr/>
          <p:nvPr/>
        </p:nvSpPr>
        <p:spPr>
          <a:xfrm>
            <a:off x="4343400" y="2438400"/>
            <a:ext cx="1066800" cy="6858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Better, but still too many.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8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Even Narrower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941" y="1600200"/>
            <a:ext cx="7630118" cy="452596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676400" y="2133600"/>
            <a:ext cx="1600200" cy="762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Add more search terms.</a:t>
            </a:r>
            <a:endParaRPr lang="en-US" sz="800" dirty="0"/>
          </a:p>
        </p:txBody>
      </p:sp>
      <p:sp>
        <p:nvSpPr>
          <p:cNvPr id="5" name="Left Arrow 4"/>
          <p:cNvSpPr/>
          <p:nvPr/>
        </p:nvSpPr>
        <p:spPr>
          <a:xfrm>
            <a:off x="3962400" y="2362200"/>
            <a:ext cx="1676400" cy="609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Much less overwhelming!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95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Full Text to read an article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327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64268"/>
            <a:ext cx="7647619" cy="463809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2209800" y="5715000"/>
            <a:ext cx="1143000" cy="487363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088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29" y="1394311"/>
            <a:ext cx="5774941" cy="51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763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If the article is a PDF….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The article has been scanned into the database and will appear the same as it appears in the print journal.</a:t>
            </a:r>
          </a:p>
          <a:p>
            <a:pPr marL="0" indent="0">
              <a:buNone/>
            </a:pP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Don’t forget the citation!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3333FF"/>
                </a:solidFill>
              </a:rPr>
              <a:t>OR</a:t>
            </a:r>
            <a:endParaRPr lang="en-US" sz="3600" dirty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28866"/>
            <a:ext cx="2447619" cy="301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589" y="1843152"/>
            <a:ext cx="809524" cy="3104762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1197864" y="2785933"/>
            <a:ext cx="1371600" cy="1219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Use the Detailed Record to create your citations.</a:t>
            </a:r>
            <a:endParaRPr lang="en-US" sz="800" dirty="0"/>
          </a:p>
        </p:txBody>
      </p:sp>
      <p:sp>
        <p:nvSpPr>
          <p:cNvPr id="12" name="Right Arrow 11"/>
          <p:cNvSpPr/>
          <p:nvPr/>
        </p:nvSpPr>
        <p:spPr>
          <a:xfrm>
            <a:off x="5256245" y="2987351"/>
            <a:ext cx="1541106" cy="106916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on Cite icon.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43587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Scroll down to the format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required by your instructor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4" y="1828800"/>
            <a:ext cx="8424792" cy="334303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124200" y="3949144"/>
            <a:ext cx="1905000" cy="113323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Copy and Paste to your References page.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001895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More about Citations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If you are using APA, your paper will contain in-text citations.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You will list the bibliographies for the sources you used on a separate sheet of paper titled References.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Citations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Each time you use someone else’s words or ideas, you must provide a citation to give credit to that person.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As you type your paper, you will use an in-text citation, using the last name of the author of the article, and the page number, if given, in parentheses.  Ex. (Logan 214)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For each citation, you will provide a corresponding bibliography.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Finding Resources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3333FF"/>
                </a:solidFill>
              </a:rPr>
              <a:t>Books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3333FF"/>
                </a:solidFill>
              </a:rPr>
              <a:t>Ebooks</a:t>
            </a:r>
            <a:endParaRPr lang="en-US" sz="9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Scientific and Medical ART Imagebase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14" y="2395666"/>
            <a:ext cx="7428571" cy="206666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85800" y="2971800"/>
            <a:ext cx="6096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643025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Scientific and Medical ART Imagebase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93" y="1436688"/>
            <a:ext cx="7264213" cy="445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55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SMART Imagebase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Charts of body systems and organs. 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Helpful with A&amp;P.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Medical animation lets you see procedures to help you prepare for them.</a:t>
            </a:r>
          </a:p>
          <a:p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180" y="1066800"/>
            <a:ext cx="1908620" cy="151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657600"/>
            <a:ext cx="2775218" cy="19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72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87434"/>
            <a:ext cx="7005687" cy="215149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752600" y="3200400"/>
            <a:ext cx="838200" cy="838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</a:t>
            </a:r>
            <a:endParaRPr lang="en-US" sz="800" dirty="0"/>
          </a:p>
        </p:txBody>
      </p:sp>
      <p:sp>
        <p:nvSpPr>
          <p:cNvPr id="6" name="Down Arrow 5"/>
          <p:cNvSpPr/>
          <p:nvPr/>
        </p:nvSpPr>
        <p:spPr>
          <a:xfrm>
            <a:off x="6629400" y="2667000"/>
            <a:ext cx="914400" cy="82412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or hit Enter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656593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on an image to View Item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90" y="2138524"/>
            <a:ext cx="4447619" cy="258095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953000" y="2362200"/>
            <a:ext cx="1538566" cy="4450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28776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Don’t forget the citation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76" y="2048895"/>
            <a:ext cx="4019048" cy="362857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791200" y="3962400"/>
            <a:ext cx="990600" cy="609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80137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Choose the Citation Format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5476381" cy="4267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14400" y="4572000"/>
            <a:ext cx="990600" cy="1219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Copy and paste to your Bibliography page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78853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FF"/>
                </a:solidFill>
              </a:rPr>
              <a:t>Physical Therapy &amp; Sports Medicine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981200"/>
            <a:ext cx="6686550" cy="260976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23925" y="2286000"/>
            <a:ext cx="609600" cy="1295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14336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Physical Therapy &amp; Sports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Medicine Collection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530" y="1645171"/>
            <a:ext cx="6428940" cy="4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544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 and hit Enter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62" y="2409952"/>
            <a:ext cx="7390476" cy="203809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505200" y="2895600"/>
            <a:ext cx="914400" cy="838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</a:t>
            </a:r>
            <a:endParaRPr lang="en-US" sz="800" dirty="0"/>
          </a:p>
        </p:txBody>
      </p:sp>
      <p:sp>
        <p:nvSpPr>
          <p:cNvPr id="6" name="Up Arrow 5"/>
          <p:cNvSpPr/>
          <p:nvPr/>
        </p:nvSpPr>
        <p:spPr>
          <a:xfrm>
            <a:off x="4495800" y="3428999"/>
            <a:ext cx="1524000" cy="838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magnifying glass or hit Enter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5819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 in the Search Resources box.  Click Search.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09" y="1943285"/>
            <a:ext cx="6352381" cy="297142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66800" y="3009899"/>
            <a:ext cx="11430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036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Narrow search and select an article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54" y="1828800"/>
            <a:ext cx="6449091" cy="3618686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438400" y="1646238"/>
            <a:ext cx="762000" cy="56356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10" name="Right Arrow 9"/>
          <p:cNvSpPr/>
          <p:nvPr/>
        </p:nvSpPr>
        <p:spPr>
          <a:xfrm>
            <a:off x="4800600" y="2971800"/>
            <a:ext cx="9144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11" name="Up Arrow 10"/>
          <p:cNvSpPr/>
          <p:nvPr/>
        </p:nvSpPr>
        <p:spPr>
          <a:xfrm>
            <a:off x="5105400" y="3482181"/>
            <a:ext cx="1447800" cy="13716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if your instructor requires peer-reviewed articles</a:t>
            </a:r>
            <a:endParaRPr lang="en-US" sz="800" dirty="0"/>
          </a:p>
        </p:txBody>
      </p:sp>
      <p:sp>
        <p:nvSpPr>
          <p:cNvPr id="12" name="Down Arrow 11"/>
          <p:cNvSpPr/>
          <p:nvPr/>
        </p:nvSpPr>
        <p:spPr>
          <a:xfrm>
            <a:off x="1347454" y="3886201"/>
            <a:ext cx="1319546" cy="52189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to open article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301527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8" y="1417638"/>
            <a:ext cx="8368744" cy="46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092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the </a:t>
            </a:r>
            <a:r>
              <a:rPr lang="en-US" dirty="0" smtClean="0">
                <a:solidFill>
                  <a:srgbClr val="3333FF"/>
                </a:solidFill>
              </a:rPr>
              <a:t>cite icon above the article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28" y="2505190"/>
            <a:ext cx="5457143" cy="184761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676400" y="2505190"/>
            <a:ext cx="1447800" cy="1066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to get the citation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4222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Select the Citation format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52" y="1981200"/>
            <a:ext cx="7081295" cy="3622265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819400" y="2514600"/>
            <a:ext cx="1905000" cy="609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arrow to change format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926157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If You Need Help with Research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Call the KC Library and speak to a librarian.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Come to the KC Library and speak with a librarian.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Use the Ask-A-Librarian email service from the home page.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Ask-A-Librarian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905" y="2290905"/>
            <a:ext cx="2476190" cy="22761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86000" y="3101181"/>
            <a:ext cx="12192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Fill in the form and Submit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17638"/>
            <a:ext cx="5163461" cy="486840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9600" y="3276600"/>
            <a:ext cx="1447800" cy="1524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Fill in the boxes. Make sure your email is entered correctly so that you will get a response.</a:t>
            </a:r>
            <a:endParaRPr lang="en-US" sz="800" dirty="0"/>
          </a:p>
        </p:txBody>
      </p:sp>
      <p:sp>
        <p:nvSpPr>
          <p:cNvPr id="6" name="Up Arrow 5"/>
          <p:cNvSpPr/>
          <p:nvPr/>
        </p:nvSpPr>
        <p:spPr>
          <a:xfrm>
            <a:off x="4267200" y="6165977"/>
            <a:ext cx="1066800" cy="381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to Submit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Ask-A-Librarian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We get back to you as quickly as possible.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If it is a night, weekend or holiday, you will have to wait until the next working day.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We won’t do the work for you, but we can point you in the right direction.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Recommend a database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Suggest changes in search terms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164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Quiz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1.  Click </a:t>
            </a:r>
            <a:r>
              <a:rPr lang="en-US" sz="1800" u="sng" dirty="0" smtClean="0"/>
              <a:t>		</a:t>
            </a:r>
            <a:r>
              <a:rPr lang="en-US" sz="1800" dirty="0" smtClean="0"/>
              <a:t> to see the complete article.</a:t>
            </a:r>
          </a:p>
          <a:p>
            <a:pPr>
              <a:buAutoNum type="arabicPeriod" startAt="2"/>
            </a:pPr>
            <a:r>
              <a:rPr lang="en-US" sz="1800" dirty="0" smtClean="0"/>
              <a:t>When can I access the library electronic resources?</a:t>
            </a:r>
          </a:p>
          <a:p>
            <a:pPr>
              <a:buAutoNum type="arabicPeriod" startAt="2"/>
            </a:pPr>
            <a:r>
              <a:rPr lang="en-US" sz="1800" dirty="0" smtClean="0"/>
              <a:t>What is the name of the library’s email reference service?</a:t>
            </a:r>
          </a:p>
          <a:p>
            <a:pPr>
              <a:buAutoNum type="arabicPeriod" startAt="2"/>
            </a:pPr>
            <a:r>
              <a:rPr lang="en-US" sz="1800" dirty="0" smtClean="0"/>
              <a:t>What citation format does my instructor require me to use?</a:t>
            </a:r>
          </a:p>
          <a:p>
            <a:pPr>
              <a:buAutoNum type="arabicPeriod" startAt="2"/>
            </a:pPr>
            <a:r>
              <a:rPr lang="en-US" sz="1800" dirty="0" smtClean="0"/>
              <a:t>What is an electronic version of a book called?</a:t>
            </a:r>
          </a:p>
          <a:p>
            <a:pPr>
              <a:buAutoNum type="arabicPeriod" startAt="2"/>
            </a:pPr>
            <a:r>
              <a:rPr lang="en-US" sz="1800" dirty="0" smtClean="0"/>
              <a:t>From where can I access the library electronic resources?</a:t>
            </a:r>
          </a:p>
          <a:p>
            <a:pPr>
              <a:buAutoNum type="arabicPeriod" startAt="2"/>
            </a:pPr>
            <a:r>
              <a:rPr lang="en-US" sz="1800" dirty="0" smtClean="0"/>
              <a:t>Give one reason not to rely on a Google search.</a:t>
            </a:r>
          </a:p>
          <a:p>
            <a:pPr>
              <a:buAutoNum type="arabicPeriod" startAt="2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602733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rgbClr val="0000FF"/>
                </a:solidFill>
              </a:rPr>
              <a:t>  Good Luck!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14400"/>
            <a:ext cx="2093414" cy="33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Kilgore College and Book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narrow the search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857333" cy="481569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143000" y="3505200"/>
            <a:ext cx="1143000" cy="50284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13" name="Right Arrow 12"/>
          <p:cNvSpPr/>
          <p:nvPr/>
        </p:nvSpPr>
        <p:spPr>
          <a:xfrm>
            <a:off x="1143000" y="5745163"/>
            <a:ext cx="1143000" cy="533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864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1477</Words>
  <Application>Microsoft Office PowerPoint</Application>
  <PresentationFormat>On-screen Show (4:3)</PresentationFormat>
  <Paragraphs>319</Paragraphs>
  <Slides>89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Arial</vt:lpstr>
      <vt:lpstr>Calibri</vt:lpstr>
      <vt:lpstr>Office Theme</vt:lpstr>
      <vt:lpstr> </vt:lpstr>
      <vt:lpstr>Library Access 24/7</vt:lpstr>
      <vt:lpstr>Randolph C. Watson Library Homepage</vt:lpstr>
      <vt:lpstr>Randolph C. Watson Library Homepage</vt:lpstr>
      <vt:lpstr>Logging in from Off-Campus</vt:lpstr>
      <vt:lpstr>Off-Campus and Wireless Log In</vt:lpstr>
      <vt:lpstr>Finding Resources</vt:lpstr>
      <vt:lpstr>Enter search terms in the Search Resources box.  Click Search.</vt:lpstr>
      <vt:lpstr>Click on Kilgore College and Book to narrow the search</vt:lpstr>
      <vt:lpstr>Books and eBooks</vt:lpstr>
      <vt:lpstr>Click View eBook to read</vt:lpstr>
      <vt:lpstr>The Detailed Record can be used to create citations</vt:lpstr>
      <vt:lpstr>Click on Full Text to open the book</vt:lpstr>
      <vt:lpstr>The thing you will see is either the cover or the title page of the book</vt:lpstr>
      <vt:lpstr>Click Search within to open the search box</vt:lpstr>
      <vt:lpstr>Type in search terms and hit Enter</vt:lpstr>
      <vt:lpstr>Click on the page number to go to the page</vt:lpstr>
      <vt:lpstr>Read</vt:lpstr>
      <vt:lpstr>Click Cite at the top of the page  to get the citation information</vt:lpstr>
      <vt:lpstr>Scroll down to find your format. Copy and paste to your References page.</vt:lpstr>
      <vt:lpstr>Books and Articles</vt:lpstr>
      <vt:lpstr>Remember the citation information!</vt:lpstr>
      <vt:lpstr>Why Use a Database?</vt:lpstr>
      <vt:lpstr>Databases</vt:lpstr>
      <vt:lpstr>The Best Databases for Your Research:</vt:lpstr>
      <vt:lpstr>Click on Databases</vt:lpstr>
      <vt:lpstr>Choose by subject</vt:lpstr>
      <vt:lpstr>Scroll to find review databases  and click on a title</vt:lpstr>
      <vt:lpstr>Click on CINAHL</vt:lpstr>
      <vt:lpstr>Enter search terms. Select the box for Full Text. Search.</vt:lpstr>
      <vt:lpstr>Results page</vt:lpstr>
      <vt:lpstr>Click on Full Text to read the article</vt:lpstr>
      <vt:lpstr>Read</vt:lpstr>
      <vt:lpstr>Click the cite icon to get the citation</vt:lpstr>
      <vt:lpstr>Scroll down to the format required by your instructor. Place this on your References page.</vt:lpstr>
      <vt:lpstr>Extra Resources in CINAHL</vt:lpstr>
      <vt:lpstr>Click on Evidence-Based Care Sheets</vt:lpstr>
      <vt:lpstr>Select a box and click Search</vt:lpstr>
      <vt:lpstr>Click on Full Text</vt:lpstr>
      <vt:lpstr>Use the Care Sheet in your studies</vt:lpstr>
      <vt:lpstr>Click More and go to Quick Lessons</vt:lpstr>
      <vt:lpstr>Click on a box to select a  topic and click Search</vt:lpstr>
      <vt:lpstr>Click Full Text</vt:lpstr>
      <vt:lpstr>Quick Lesson</vt:lpstr>
      <vt:lpstr>Gale Interactive: Human Anatomy</vt:lpstr>
      <vt:lpstr>Enter search terms or click on one of the sections to begin</vt:lpstr>
      <vt:lpstr>Begin the session</vt:lpstr>
      <vt:lpstr>Or, select another session to view</vt:lpstr>
      <vt:lpstr>Gale Interactive: Human Anatomy</vt:lpstr>
      <vt:lpstr>Nursing &amp; Allied Health Collection</vt:lpstr>
      <vt:lpstr>Enter search terms and Hit Enter</vt:lpstr>
      <vt:lpstr>Select Academic Journals &amp; Full Text</vt:lpstr>
      <vt:lpstr>Click on a title to read</vt:lpstr>
      <vt:lpstr>Read</vt:lpstr>
      <vt:lpstr>Click the Cite icon at  the top of the page</vt:lpstr>
      <vt:lpstr>Click the arrow to change the format</vt:lpstr>
      <vt:lpstr>The way you word a search determines the results.</vt:lpstr>
      <vt:lpstr>Medline (EBSCO), Academic Search Complete, Health Source: Nursing/Academic</vt:lpstr>
      <vt:lpstr>Type in your terms. Remember to click on Full Text.</vt:lpstr>
      <vt:lpstr>Results</vt:lpstr>
      <vt:lpstr>Narrow the Search by Adding Terms</vt:lpstr>
      <vt:lpstr>Even Narrower</vt:lpstr>
      <vt:lpstr>Click on Full Text to read an article</vt:lpstr>
      <vt:lpstr>Read</vt:lpstr>
      <vt:lpstr>If the article is a PDF….</vt:lpstr>
      <vt:lpstr>Don’t forget the citation!</vt:lpstr>
      <vt:lpstr>Scroll down to the format required by your instructor</vt:lpstr>
      <vt:lpstr>More about Citations</vt:lpstr>
      <vt:lpstr>Citations</vt:lpstr>
      <vt:lpstr>Scientific and Medical ART Imagebase</vt:lpstr>
      <vt:lpstr>Scientific and Medical ART Imagebase</vt:lpstr>
      <vt:lpstr>SMART Imagebase</vt:lpstr>
      <vt:lpstr>Enter search terms</vt:lpstr>
      <vt:lpstr>Click on an image to View Item</vt:lpstr>
      <vt:lpstr>Don’t forget the citation</vt:lpstr>
      <vt:lpstr>Choose the Citation Format</vt:lpstr>
      <vt:lpstr>Physical Therapy &amp; Sports Medicine Collection</vt:lpstr>
      <vt:lpstr>Physical Therapy &amp; Sports Medicine Collection</vt:lpstr>
      <vt:lpstr>Enter search terms and hit Enter</vt:lpstr>
      <vt:lpstr>Narrow search and select an article</vt:lpstr>
      <vt:lpstr>Read</vt:lpstr>
      <vt:lpstr>Click the cite icon above the article</vt:lpstr>
      <vt:lpstr>Select the Citation format</vt:lpstr>
      <vt:lpstr>If You Need Help with Research</vt:lpstr>
      <vt:lpstr>Ask-A-Librarian</vt:lpstr>
      <vt:lpstr>Fill in the form and Submit</vt:lpstr>
      <vt:lpstr>Ask-A-Librarian</vt:lpstr>
      <vt:lpstr>Quiz</vt:lpstr>
      <vt:lpstr> </vt:lpstr>
    </vt:vector>
  </TitlesOfParts>
  <Company>Kilgore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swilson</dc:creator>
  <cp:lastModifiedBy>Susan Wilson</cp:lastModifiedBy>
  <cp:revision>182</cp:revision>
  <dcterms:created xsi:type="dcterms:W3CDTF">2011-08-31T18:54:21Z</dcterms:created>
  <dcterms:modified xsi:type="dcterms:W3CDTF">2019-08-21T17:23:50Z</dcterms:modified>
</cp:coreProperties>
</file>