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6" r:id="rId2"/>
    <p:sldId id="291" r:id="rId3"/>
    <p:sldId id="293" r:id="rId4"/>
    <p:sldId id="257" r:id="rId5"/>
    <p:sldId id="288" r:id="rId6"/>
    <p:sldId id="289" r:id="rId7"/>
    <p:sldId id="290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05" r:id="rId18"/>
    <p:sldId id="307" r:id="rId19"/>
    <p:sldId id="315" r:id="rId20"/>
    <p:sldId id="316" r:id="rId21"/>
    <p:sldId id="381" r:id="rId22"/>
    <p:sldId id="373" r:id="rId23"/>
    <p:sldId id="387" r:id="rId24"/>
    <p:sldId id="429" r:id="rId25"/>
    <p:sldId id="430" r:id="rId26"/>
    <p:sldId id="431" r:id="rId27"/>
    <p:sldId id="432" r:id="rId28"/>
    <p:sldId id="436" r:id="rId29"/>
    <p:sldId id="421" r:id="rId30"/>
    <p:sldId id="423" r:id="rId31"/>
    <p:sldId id="424" r:id="rId32"/>
    <p:sldId id="425" r:id="rId33"/>
    <p:sldId id="426" r:id="rId34"/>
    <p:sldId id="427" r:id="rId35"/>
    <p:sldId id="428" r:id="rId36"/>
    <p:sldId id="317" r:id="rId37"/>
    <p:sldId id="438" r:id="rId38"/>
    <p:sldId id="318" r:id="rId39"/>
    <p:sldId id="319" r:id="rId40"/>
    <p:sldId id="321" r:id="rId41"/>
    <p:sldId id="322" r:id="rId42"/>
    <p:sldId id="323" r:id="rId43"/>
    <p:sldId id="324" r:id="rId44"/>
    <p:sldId id="325" r:id="rId45"/>
    <p:sldId id="439" r:id="rId46"/>
    <p:sldId id="354" r:id="rId47"/>
    <p:sldId id="356" r:id="rId48"/>
    <p:sldId id="357" r:id="rId49"/>
    <p:sldId id="358" r:id="rId50"/>
    <p:sldId id="359" r:id="rId51"/>
    <p:sldId id="360" r:id="rId52"/>
    <p:sldId id="361" r:id="rId53"/>
    <p:sldId id="326" r:id="rId54"/>
    <p:sldId id="327" r:id="rId55"/>
    <p:sldId id="328" r:id="rId56"/>
    <p:sldId id="329" r:id="rId57"/>
    <p:sldId id="330" r:id="rId58"/>
    <p:sldId id="331" r:id="rId59"/>
    <p:sldId id="410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332" r:id="rId69"/>
    <p:sldId id="337" r:id="rId70"/>
    <p:sldId id="338" r:id="rId71"/>
    <p:sldId id="440" r:id="rId72"/>
    <p:sldId id="339" r:id="rId73"/>
    <p:sldId id="340" r:id="rId74"/>
    <p:sldId id="341" r:id="rId75"/>
    <p:sldId id="342" r:id="rId76"/>
    <p:sldId id="441" r:id="rId77"/>
    <p:sldId id="343" r:id="rId78"/>
    <p:sldId id="389" r:id="rId79"/>
    <p:sldId id="390" r:id="rId80"/>
    <p:sldId id="391" r:id="rId81"/>
    <p:sldId id="392" r:id="rId82"/>
    <p:sldId id="393" r:id="rId83"/>
    <p:sldId id="394" r:id="rId84"/>
    <p:sldId id="320" r:id="rId85"/>
    <p:sldId id="344" r:id="rId86"/>
    <p:sldId id="399" r:id="rId87"/>
    <p:sldId id="400" r:id="rId88"/>
    <p:sldId id="401" r:id="rId89"/>
    <p:sldId id="402" r:id="rId90"/>
    <p:sldId id="403" r:id="rId91"/>
    <p:sldId id="404" r:id="rId92"/>
    <p:sldId id="405" r:id="rId93"/>
    <p:sldId id="406" r:id="rId94"/>
    <p:sldId id="407" r:id="rId95"/>
    <p:sldId id="442" r:id="rId96"/>
    <p:sldId id="408" r:id="rId97"/>
    <p:sldId id="345" r:id="rId98"/>
    <p:sldId id="283" r:id="rId99"/>
    <p:sldId id="284" r:id="rId100"/>
    <p:sldId id="395" r:id="rId101"/>
    <p:sldId id="437" r:id="rId102"/>
    <p:sldId id="346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88BB-FDFF-437F-AF4C-3EC8B77C5D54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6D16-7E4B-42C7-8CC9-CD1C595E4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8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8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6D16-7E4B-42C7-8CC9-CD1C595E429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2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3D72-1F7E-44D0-9DEA-3401228731FE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D155-97BA-4503-BFDE-97E5EACDF66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3333FF"/>
                </a:solidFill>
              </a:rPr>
              <a:t>Using the Kilgore College Library Online Resources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Speech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View eBook to open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05" y="2286000"/>
            <a:ext cx="6914590" cy="211115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2438400" y="4092356"/>
            <a:ext cx="14478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426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Ask-A-Librarian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We get back to you as quickly as possible.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If it is night time, a weekend, or a holiday, you will have to wait until the next working day to get your answer.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won’t do the work for you, but we can point you in the right direction.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Suggest different ways to word the search terms.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Suggest databases to use.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651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Quiz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can you use the Library databases?</a:t>
            </a:r>
          </a:p>
          <a:p>
            <a:r>
              <a:rPr lang="en-US" dirty="0" smtClean="0"/>
              <a:t>What is the email reference service called?</a:t>
            </a:r>
          </a:p>
          <a:p>
            <a:r>
              <a:rPr lang="en-US" dirty="0" smtClean="0"/>
              <a:t>What must you provide if you use someone else’s words or ideas?</a:t>
            </a:r>
          </a:p>
          <a:p>
            <a:r>
              <a:rPr lang="en-US" dirty="0" smtClean="0"/>
              <a:t>What do you click to see the complete article?</a:t>
            </a:r>
          </a:p>
          <a:p>
            <a:r>
              <a:rPr lang="en-US" dirty="0" smtClean="0"/>
              <a:t>Give one reason why you should use databases instead of Internet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530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8800" dirty="0" smtClean="0">
                <a:solidFill>
                  <a:srgbClr val="0000FF"/>
                </a:solidFill>
              </a:rPr>
              <a:t>Good Luck!</a:t>
            </a:r>
            <a:endParaRPr lang="en-US" sz="8800" dirty="0"/>
          </a:p>
        </p:txBody>
      </p:sp>
      <p:pic>
        <p:nvPicPr>
          <p:cNvPr id="4" name="Picture 3" descr="Хајде да се играмо | Сајт за децу, учитеље и родитеље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49" y="3048147"/>
            <a:ext cx="3854302" cy="32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8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Full Text to read the book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78" y="2133600"/>
            <a:ext cx="6808444" cy="269500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990600" y="2895600"/>
            <a:ext cx="1447800" cy="50930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872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Search within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05" y="1828800"/>
            <a:ext cx="3076190" cy="383809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810000" y="1792664"/>
            <a:ext cx="10668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327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33" y="2500428"/>
            <a:ext cx="2933333" cy="185714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57400" y="3276600"/>
            <a:ext cx="9906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710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the page number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go to that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52" y="2209800"/>
            <a:ext cx="6574295" cy="296956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1284852" y="4038600"/>
            <a:ext cx="12954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8" name="Down Arrow 7"/>
          <p:cNvSpPr/>
          <p:nvPr/>
        </p:nvSpPr>
        <p:spPr>
          <a:xfrm>
            <a:off x="914400" y="3091799"/>
            <a:ext cx="1143000" cy="4896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3</a:t>
            </a:r>
            <a:endParaRPr lang="en-US" sz="800" dirty="0"/>
          </a:p>
        </p:txBody>
      </p:sp>
      <p:sp>
        <p:nvSpPr>
          <p:cNvPr id="9" name="Down Arrow 8"/>
          <p:cNvSpPr/>
          <p:nvPr/>
        </p:nvSpPr>
        <p:spPr>
          <a:xfrm>
            <a:off x="7238999" y="2590800"/>
            <a:ext cx="990600" cy="50099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Page 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3015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Cite to get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the citation information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95" y="2838524"/>
            <a:ext cx="4923809" cy="118095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267200" y="2590800"/>
            <a:ext cx="99060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139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6106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to the format you need.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4" y="2895600"/>
            <a:ext cx="7601052" cy="14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7416"/>
            <a:ext cx="8077200" cy="34849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If your instructor requires a URL but there isn’t one listed, copy the information in the address bar and paste it to the end of the citation</a:t>
            </a:r>
            <a:br>
              <a:rPr lang="en-US" dirty="0" smtClean="0">
                <a:solidFill>
                  <a:srgbClr val="3333FF"/>
                </a:solidFill>
              </a:rPr>
            </a:b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381" y="3581400"/>
            <a:ext cx="6313638" cy="177848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200400" y="3863181"/>
            <a:ext cx="2133600" cy="7850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Right click on the URL, then paste it to the end of your citation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457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To keep the page, you can: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Print it off, or </a:t>
            </a:r>
          </a:p>
          <a:p>
            <a:endParaRPr lang="en-US" dirty="0" smtClean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Email the article to yourself.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1142857" cy="7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08" y="4282272"/>
            <a:ext cx="1209524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6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Use a Database?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    Anyone can create an internet site.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true.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It can be fake.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3333FF"/>
                </a:solidFill>
              </a:rPr>
              <a:t>You have to verify internet information.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Who is the author or sponsor?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Does the site want to provide information, or sell 		something?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dirty="0" smtClean="0">
                <a:solidFill>
                  <a:srgbClr val="3333FF"/>
                </a:solidFill>
              </a:rPr>
              <a:t>When was it last updated?</a:t>
            </a:r>
          </a:p>
        </p:txBody>
      </p:sp>
    </p:spTree>
    <p:extLst>
      <p:ext uri="{BB962C8B-B14F-4D97-AF65-F5344CB8AC3E}">
        <p14:creationId xmlns:p14="http://schemas.microsoft.com/office/powerpoint/2010/main" val="143381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Library Access 24/7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Did you know that you can do research without actually coming to the KC Library on campus?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33FF"/>
                </a:solidFill>
              </a:rPr>
              <a:t>You have access to our databases and </a:t>
            </a:r>
            <a:r>
              <a:rPr lang="en-US" dirty="0" err="1" smtClean="0">
                <a:solidFill>
                  <a:srgbClr val="3333FF"/>
                </a:solidFill>
              </a:rPr>
              <a:t>ebooks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	</a:t>
            </a:r>
            <a:r>
              <a:rPr lang="en-US" sz="2800" dirty="0" smtClean="0">
                <a:solidFill>
                  <a:srgbClr val="3333FF"/>
                </a:solidFill>
              </a:rPr>
              <a:t>As long as you are enrolled in the current 	semester at KC.</a:t>
            </a:r>
          </a:p>
          <a:p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smtClean="0">
                <a:solidFill>
                  <a:srgbClr val="3333FF"/>
                </a:solidFill>
              </a:rPr>
              <a:t>      As </a:t>
            </a:r>
            <a:r>
              <a:rPr lang="en-US" sz="2800" dirty="0">
                <a:solidFill>
                  <a:srgbClr val="3333FF"/>
                </a:solidFill>
              </a:rPr>
              <a:t>long as you have Internet access.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Provide thousands of articles from journals, newspapers, or book chapters.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The information is more accurate.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Many articles are peer-reviewed.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Your instructor prefers database articles to internet sites.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03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You can search specific 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Each database may offer different articles than those found in others.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If you don’t find what you need in one database, try another.</a:t>
            </a:r>
          </a:p>
          <a:p>
            <a:r>
              <a:rPr lang="en-US" dirty="0">
                <a:solidFill>
                  <a:srgbClr val="0000FF"/>
                </a:solidFill>
              </a:rPr>
              <a:t>Some databases are subject specific.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database you choose will depend on what type of information you seek.</a:t>
            </a:r>
          </a:p>
        </p:txBody>
      </p:sp>
    </p:spTree>
    <p:extLst>
      <p:ext uri="{BB962C8B-B14F-4D97-AF65-F5344CB8AC3E}">
        <p14:creationId xmlns:p14="http://schemas.microsoft.com/office/powerpoint/2010/main" val="193672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Topic/Database Suggestions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Etiquette:  Academic Search Complete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Biography:  Biography in Context, US History </a:t>
            </a:r>
            <a:r>
              <a:rPr lang="en-US" dirty="0" smtClean="0">
                <a:solidFill>
                  <a:srgbClr val="0000FF"/>
                </a:solidFill>
              </a:rPr>
              <a:t>(Gale in Context), </a:t>
            </a:r>
            <a:r>
              <a:rPr lang="en-US" dirty="0" smtClean="0">
                <a:solidFill>
                  <a:srgbClr val="0000FF"/>
                </a:solidFill>
              </a:rPr>
              <a:t>Gale Virtual Reference Library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American Heritage/Patriotic: US History </a:t>
            </a:r>
            <a:r>
              <a:rPr lang="en-US" dirty="0" smtClean="0">
                <a:solidFill>
                  <a:srgbClr val="0000FF"/>
                </a:solidFill>
              </a:rPr>
              <a:t>(Gale in Context), </a:t>
            </a:r>
            <a:r>
              <a:rPr lang="en-US" dirty="0" smtClean="0">
                <a:solidFill>
                  <a:srgbClr val="0000FF"/>
                </a:solidFill>
              </a:rPr>
              <a:t>Credo Reference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Science and Technology:  Science and Technology Collection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Art:  Oxford Art Online, JStor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3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Topic/Database Suggestions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Public Relations:  Look for information related to your PR subject.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Final Speech:  Opposing Viewpoints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This is your longest speech.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more information you have, the longer you can speak.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Try an argumentative topic.</a:t>
            </a:r>
          </a:p>
        </p:txBody>
      </p:sp>
    </p:spTree>
    <p:extLst>
      <p:ext uri="{BB962C8B-B14F-4D97-AF65-F5344CB8AC3E}">
        <p14:creationId xmlns:p14="http://schemas.microsoft.com/office/powerpoint/2010/main" val="90821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Finding Databases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71" y="2186143"/>
            <a:ext cx="5942857" cy="2485714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343400" y="4419600"/>
            <a:ext cx="1447800" cy="762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837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subject area to select 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328" y="1752600"/>
            <a:ext cx="2771343" cy="49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5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Scroll to see the databases listed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4" y="1891752"/>
            <a:ext cx="8028571" cy="39428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248400" y="2971800"/>
            <a:ext cx="1752600" cy="9675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Move this box to see the databases in this subject area.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0407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the title to open the database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81" y="1981200"/>
            <a:ext cx="7695238" cy="352380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143000" y="3743105"/>
            <a:ext cx="1524000" cy="37169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7722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Let’s </a:t>
            </a:r>
            <a:r>
              <a:rPr lang="en-US" sz="4400" dirty="0">
                <a:solidFill>
                  <a:srgbClr val="0000FF"/>
                </a:solidFill>
              </a:rPr>
              <a:t>look at some specific databases for your </a:t>
            </a:r>
            <a:r>
              <a:rPr lang="en-US" sz="4400" dirty="0" smtClean="0">
                <a:solidFill>
                  <a:srgbClr val="0000FF"/>
                </a:solidFill>
              </a:rPr>
              <a:t>speech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subject areas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616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Etiquette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4" y="2029000"/>
            <a:ext cx="5980952" cy="2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Randolph C. Watson Library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endParaRPr lang="en-US" sz="6000" dirty="0" smtClean="0">
              <a:solidFill>
                <a:srgbClr val="3333FF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3333FF"/>
                </a:solidFill>
              </a:rPr>
              <a:t>https://</a:t>
            </a:r>
            <a:r>
              <a:rPr lang="en-US" sz="6000" dirty="0">
                <a:solidFill>
                  <a:srgbClr val="3333FF"/>
                </a:solidFill>
              </a:rPr>
              <a:t>library.kilgore.edu</a:t>
            </a: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33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Academic Search Complete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66" y="2419476"/>
            <a:ext cx="3666667" cy="20190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447800" y="2724276"/>
            <a:ext cx="1447800" cy="7047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969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terms. Select Full Text.  Search.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87" y="1705938"/>
            <a:ext cx="7531426" cy="431448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124200" y="2590800"/>
            <a:ext cx="16002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6" name="Right Arrow 5"/>
          <p:cNvSpPr/>
          <p:nvPr/>
        </p:nvSpPr>
        <p:spPr>
          <a:xfrm>
            <a:off x="272887" y="5036033"/>
            <a:ext cx="106680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476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Full Text to view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52" y="2171857"/>
            <a:ext cx="5438095" cy="2514286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038600" y="3505200"/>
            <a:ext cx="800101" cy="785019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956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86" y="1791791"/>
            <a:ext cx="6457428" cy="41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0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Cite on the right side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85" y="2252809"/>
            <a:ext cx="1571429" cy="23523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748114" y="3428999"/>
            <a:ext cx="12192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2667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to the correct format.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Copy and paste to your bibliography page.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16" y="2222624"/>
            <a:ext cx="6900568" cy="32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7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Use Books/ebooks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Use Databases: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Oxford Art Online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</a:p>
        </p:txBody>
      </p:sp>
    </p:spTree>
    <p:extLst>
      <p:ext uri="{BB962C8B-B14F-4D97-AF65-F5344CB8AC3E}">
        <p14:creationId xmlns:p14="http://schemas.microsoft.com/office/powerpoint/2010/main" val="1720880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Go to Art, Humanities &amp; Philosophy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95" y="2724238"/>
            <a:ext cx="2723809" cy="14095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057400" y="2895600"/>
            <a:ext cx="12954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35102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Oxford Art Online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4" y="2057400"/>
            <a:ext cx="6127411" cy="16358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62000" y="2214974"/>
            <a:ext cx="9144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7" name="Up Arrow 6"/>
          <p:cNvSpPr/>
          <p:nvPr/>
        </p:nvSpPr>
        <p:spPr>
          <a:xfrm>
            <a:off x="7010400" y="3237933"/>
            <a:ext cx="1058947" cy="95767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Move the gray box to scroll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7810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88" y="1600200"/>
            <a:ext cx="6348024" cy="373342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410200" y="1412874"/>
            <a:ext cx="1066800" cy="802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186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Randolph C. Watson Library Homepage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40" y="1752600"/>
            <a:ext cx="6142920" cy="403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98" y="1752600"/>
            <a:ext cx="6190603" cy="350009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648200" y="3352800"/>
            <a:ext cx="914400" cy="105529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34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to the Image and click Open in a new tab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93" y="1752600"/>
            <a:ext cx="5454014" cy="4809095"/>
          </a:xfrm>
          <a:prstGeom prst="rect">
            <a:avLst/>
          </a:prstGeom>
        </p:spPr>
      </p:pic>
      <p:sp>
        <p:nvSpPr>
          <p:cNvPr id="31" name="Up Arrow 30"/>
          <p:cNvSpPr/>
          <p:nvPr/>
        </p:nvSpPr>
        <p:spPr>
          <a:xfrm>
            <a:off x="4038600" y="5810529"/>
            <a:ext cx="1524000" cy="533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196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Use </a:t>
            </a:r>
            <a:r>
              <a:rPr lang="en-US" dirty="0" smtClean="0">
                <a:solidFill>
                  <a:srgbClr val="0000FF"/>
                </a:solidFill>
              </a:rPr>
              <a:t>the image </a:t>
            </a:r>
            <a:r>
              <a:rPr lang="en-US" dirty="0" smtClean="0">
                <a:solidFill>
                  <a:srgbClr val="0000FF"/>
                </a:solidFill>
              </a:rPr>
              <a:t>as a Visual Aid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81" y="1676400"/>
            <a:ext cx="5728838" cy="49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37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 back to the page and read the biography for information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5833571" cy="35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biography </a:t>
            </a:r>
            <a:r>
              <a:rPr lang="en-US" dirty="0" smtClean="0">
                <a:solidFill>
                  <a:srgbClr val="0000FF"/>
                </a:solidFill>
              </a:rPr>
              <a:t>may </a:t>
            </a:r>
            <a:r>
              <a:rPr lang="en-US" dirty="0" smtClean="0">
                <a:solidFill>
                  <a:srgbClr val="0000FF"/>
                </a:solidFill>
              </a:rPr>
              <a:t>provide information on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rtist’s techniques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81" y="1828800"/>
            <a:ext cx="4790638" cy="41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Click on the cite icon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for the bibliography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48" y="2286000"/>
            <a:ext cx="2232547" cy="9906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110548" y="2971800"/>
            <a:ext cx="14478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1824"/>
            <a:ext cx="3327530" cy="311915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486400" y="1676400"/>
            <a:ext cx="1219200" cy="8763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arrows to change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1939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Art: Also try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JStor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7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JSTOR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10" y="2057400"/>
            <a:ext cx="7325179" cy="14478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909410" y="2781300"/>
            <a:ext cx="990600" cy="90646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4533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84" y="2358500"/>
            <a:ext cx="7503431" cy="300936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133600" y="3200400"/>
            <a:ext cx="914400" cy="1371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3381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the title you want to 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00" y="1631623"/>
            <a:ext cx="6800000" cy="378095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066800" y="2590800"/>
            <a:ext cx="843699" cy="1066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 </a:t>
            </a:r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9027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Logging in from Off-Campus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When logging in from </a:t>
            </a:r>
            <a:r>
              <a:rPr lang="en-US" dirty="0" smtClean="0">
                <a:solidFill>
                  <a:srgbClr val="3333FF"/>
                </a:solidFill>
              </a:rPr>
              <a:t>off-campus, </a:t>
            </a:r>
            <a:r>
              <a:rPr lang="en-US" dirty="0">
                <a:solidFill>
                  <a:srgbClr val="3333FF"/>
                </a:solidFill>
              </a:rPr>
              <a:t>you will </a:t>
            </a:r>
            <a:r>
              <a:rPr lang="en-US" dirty="0" smtClean="0">
                <a:solidFill>
                  <a:srgbClr val="3333FF"/>
                </a:solidFill>
              </a:rPr>
              <a:t>need your username and </a:t>
            </a:r>
            <a:r>
              <a:rPr lang="en-US" dirty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	</a:t>
            </a:r>
            <a:r>
              <a:rPr lang="en-US" b="1" dirty="0" smtClean="0">
                <a:solidFill>
                  <a:srgbClr val="3333FF"/>
                </a:solidFill>
              </a:rPr>
              <a:t>User name: </a:t>
            </a:r>
            <a:r>
              <a:rPr lang="en-US" dirty="0">
                <a:solidFill>
                  <a:srgbClr val="3333FF"/>
                </a:solidFill>
              </a:rPr>
              <a:t>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last 	name, 1</a:t>
            </a:r>
            <a:r>
              <a:rPr lang="en-US" baseline="30000" dirty="0">
                <a:solidFill>
                  <a:srgbClr val="3333FF"/>
                </a:solidFill>
              </a:rPr>
              <a:t>st</a:t>
            </a:r>
            <a:r>
              <a:rPr lang="en-US" dirty="0">
                <a:solidFill>
                  <a:srgbClr val="3333FF"/>
                </a:solidFill>
              </a:rPr>
              <a:t> four letters of your first name, 	last four digits of your KC ID.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	</a:t>
            </a:r>
            <a:r>
              <a:rPr lang="en-US" b="1" dirty="0" smtClean="0">
                <a:solidFill>
                  <a:srgbClr val="3333FF"/>
                </a:solidFill>
              </a:rPr>
              <a:t>Password</a:t>
            </a:r>
            <a:r>
              <a:rPr lang="en-US" dirty="0" smtClean="0">
                <a:solidFill>
                  <a:srgbClr val="3333FF"/>
                </a:solidFill>
              </a:rPr>
              <a:t>: StudentMMDD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438400" y="4724400"/>
            <a:ext cx="17526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“Student” Capitalize the S</a:t>
            </a:r>
            <a:endParaRPr lang="en-US" sz="800" dirty="0"/>
          </a:p>
        </p:txBody>
      </p:sp>
      <p:sp>
        <p:nvSpPr>
          <p:cNvPr id="5" name="Up Arrow 4"/>
          <p:cNvSpPr/>
          <p:nvPr/>
        </p:nvSpPr>
        <p:spPr>
          <a:xfrm>
            <a:off x="3924300" y="4777819"/>
            <a:ext cx="2514600" cy="11279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Month and Day of your birth so that it is 4 digits.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1639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720" y="1649071"/>
            <a:ext cx="5638560" cy="44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9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the citation info by clicking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on Cite this Item </a:t>
            </a:r>
            <a:r>
              <a:rPr lang="en-US" dirty="0" smtClean="0">
                <a:solidFill>
                  <a:srgbClr val="0000FF"/>
                </a:solidFill>
              </a:rPr>
              <a:t>on the left sidebar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47" y="1558419"/>
            <a:ext cx="3161905" cy="460952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86000" y="5029200"/>
            <a:ext cx="11430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7651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Copy and paste the citation to your Bibliography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83" y="1828800"/>
            <a:ext cx="4334634" cy="43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1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Biography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Databases to Use: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Gale Virtual Reference Library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Musicians/Singers/Inventors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US History </a:t>
            </a:r>
            <a:r>
              <a:rPr lang="en-US" dirty="0" smtClean="0">
                <a:solidFill>
                  <a:srgbClr val="0000FF"/>
                </a:solidFill>
              </a:rPr>
              <a:t>(Gale in Context)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Historical Figures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Biography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4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Gale Virtual Reference Library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388" y="2133600"/>
            <a:ext cx="6365224" cy="124291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38200" y="2286000"/>
            <a:ext cx="762000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36922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14" y="1752809"/>
            <a:ext cx="5228571" cy="3352381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2743200" y="3962400"/>
            <a:ext cx="1905000" cy="99039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</a:t>
            </a:r>
            <a:r>
              <a:rPr lang="en-US" sz="800" dirty="0"/>
              <a:t>s</a:t>
            </a:r>
            <a:r>
              <a:rPr lang="en-US" sz="800" dirty="0" smtClean="0"/>
              <a:t>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5091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62" y="1828800"/>
            <a:ext cx="5847876" cy="346758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114800" y="3352800"/>
            <a:ext cx="990600" cy="6858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60821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79" y="1600200"/>
            <a:ext cx="6319641" cy="38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909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the Cite icon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the top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905" y="2682229"/>
            <a:ext cx="2876190" cy="118095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276600" y="3554014"/>
            <a:ext cx="1219200" cy="98345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9789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the arrow to select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the correct format.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81" y="2141815"/>
            <a:ext cx="6833638" cy="344273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895600" y="2590800"/>
            <a:ext cx="2209800" cy="762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on the arrow to change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5067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Off-Campus Log In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So, if your name is </a:t>
            </a:r>
            <a:r>
              <a:rPr lang="en-US" dirty="0" smtClean="0">
                <a:solidFill>
                  <a:srgbClr val="3333FF"/>
                </a:solidFill>
              </a:rPr>
              <a:t>Frivolous Frog, your KC ID is </a:t>
            </a:r>
            <a:r>
              <a:rPr lang="en-US" dirty="0">
                <a:solidFill>
                  <a:srgbClr val="3333FF"/>
                </a:solidFill>
              </a:rPr>
              <a:t>123456789, </a:t>
            </a:r>
            <a:r>
              <a:rPr lang="en-US" dirty="0" smtClean="0">
                <a:solidFill>
                  <a:srgbClr val="3333FF"/>
                </a:solidFill>
              </a:rPr>
              <a:t>and you were born on January 15, then:</a:t>
            </a:r>
          </a:p>
          <a:p>
            <a:pPr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3333FF"/>
                </a:solidFill>
              </a:rPr>
              <a:t>		KC ID:  </a:t>
            </a:r>
            <a:r>
              <a:rPr lang="en-US" dirty="0">
                <a:solidFill>
                  <a:srgbClr val="3333FF"/>
                </a:solidFill>
              </a:rPr>
              <a:t>frogfriv6789</a:t>
            </a:r>
          </a:p>
          <a:p>
            <a:pPr>
              <a:buNone/>
            </a:pPr>
            <a:r>
              <a:rPr lang="en-US" dirty="0">
                <a:solidFill>
                  <a:srgbClr val="3333FF"/>
                </a:solidFill>
              </a:rPr>
              <a:t>		Password:	</a:t>
            </a:r>
            <a:r>
              <a:rPr lang="en-US" dirty="0" smtClean="0">
                <a:solidFill>
                  <a:srgbClr val="3333FF"/>
                </a:solidFill>
              </a:rPr>
              <a:t>Student0115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26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Biography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30" y="2286000"/>
            <a:ext cx="6211540" cy="17048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38200" y="2286000"/>
            <a:ext cx="7620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63264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Enter search terms and hit Enter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95" y="2514714"/>
            <a:ext cx="4923809" cy="1828571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1828800" y="3954347"/>
            <a:ext cx="1699905" cy="1143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11" name="Up Arrow 10"/>
          <p:cNvSpPr/>
          <p:nvPr/>
        </p:nvSpPr>
        <p:spPr>
          <a:xfrm>
            <a:off x="5943600" y="3954347"/>
            <a:ext cx="1600200" cy="11430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the Enter key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6494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Biography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18" y="1628775"/>
            <a:ext cx="7396363" cy="38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9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a section heading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show more titles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01" y="2403475"/>
            <a:ext cx="7030598" cy="232568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943600" y="2286000"/>
            <a:ext cx="1295400" cy="6858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045067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 to view the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09" y="1981200"/>
            <a:ext cx="6319381" cy="346041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438400" y="3200400"/>
            <a:ext cx="1066800" cy="6096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9870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44" y="1524000"/>
            <a:ext cx="7197511" cy="45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1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</a:t>
            </a:r>
            <a:r>
              <a:rPr lang="en-US" dirty="0" smtClean="0">
                <a:solidFill>
                  <a:srgbClr val="0000FF"/>
                </a:solidFill>
              </a:rPr>
              <a:t>the Cite icon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the top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90" y="2743200"/>
            <a:ext cx="3251819" cy="12048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981200" y="2895600"/>
            <a:ext cx="1041090" cy="762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9485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arrow to change citation format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44" y="1905000"/>
            <a:ext cx="6865911" cy="3343009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2819400" y="2438400"/>
            <a:ext cx="22860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change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8256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American Heritage/Patriotic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Databases to Use: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U.S. History </a:t>
            </a:r>
            <a:r>
              <a:rPr lang="en-US" dirty="0" smtClean="0">
                <a:solidFill>
                  <a:srgbClr val="0000FF"/>
                </a:solidFill>
              </a:rPr>
              <a:t>(Gale in Context)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150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U.S. </a:t>
            </a:r>
            <a:r>
              <a:rPr lang="en-US" dirty="0" smtClean="0">
                <a:solidFill>
                  <a:srgbClr val="0000FF"/>
                </a:solidFill>
              </a:rPr>
              <a:t>History (Gale in Context)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05" y="2340132"/>
            <a:ext cx="6319390" cy="15230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90600" y="2590800"/>
            <a:ext cx="533400" cy="93694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9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Books and eBooks: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Enter your search terms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3333FF"/>
                </a:solidFill>
              </a:rPr>
              <a:t> </a:t>
            </a:r>
            <a:endParaRPr lang="en-US" sz="2400" dirty="0">
              <a:solidFill>
                <a:srgbClr val="3333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27" y="2143284"/>
            <a:ext cx="5828571" cy="257142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1631790" y="3428999"/>
            <a:ext cx="15240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8" name="Left Arrow 7"/>
          <p:cNvSpPr/>
          <p:nvPr/>
        </p:nvSpPr>
        <p:spPr>
          <a:xfrm>
            <a:off x="6477000" y="2743200"/>
            <a:ext cx="1295400" cy="107991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the Enter key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50072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</a:t>
            </a:r>
            <a:r>
              <a:rPr lang="en-US" dirty="0" smtClean="0">
                <a:solidFill>
                  <a:srgbClr val="0000FF"/>
                </a:solidFill>
              </a:rPr>
              <a:t>terms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1" y="2348047"/>
            <a:ext cx="5095238" cy="216190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429000" y="3943315"/>
            <a:ext cx="1524000" cy="9144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  <p:sp>
        <p:nvSpPr>
          <p:cNvPr id="6" name="Up Arrow 5"/>
          <p:cNvSpPr/>
          <p:nvPr/>
        </p:nvSpPr>
        <p:spPr>
          <a:xfrm>
            <a:off x="5916928" y="3943315"/>
            <a:ext cx="1626872" cy="1009685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magnifying glass or hit the Enter key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18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Or scroll down to browse topics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08" y="1600200"/>
            <a:ext cx="6334383" cy="43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76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</a:t>
            </a:r>
            <a:r>
              <a:rPr lang="en-US" dirty="0" smtClean="0">
                <a:solidFill>
                  <a:srgbClr val="0000FF"/>
                </a:solidFill>
              </a:rPr>
              <a:t>subject area or number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see more titles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28" y="1715562"/>
            <a:ext cx="5657143" cy="429523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876800" y="1748556"/>
            <a:ext cx="914400" cy="61364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694066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a Title to view the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95" y="2133600"/>
            <a:ext cx="5757409" cy="213349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191000" y="2286000"/>
            <a:ext cx="10668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9933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09" y="1600200"/>
            <a:ext cx="7067982" cy="37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258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on the cite icon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the top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43" y="2981381"/>
            <a:ext cx="2885714" cy="8952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05000" y="3005734"/>
            <a:ext cx="1371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292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Use the format required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by your instructor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85" y="2438400"/>
            <a:ext cx="6488430" cy="249058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895600" y="2971800"/>
            <a:ext cx="2438400" cy="4572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arrow to change the format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460957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&amp; Technology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0000FF"/>
                </a:solidFill>
              </a:rPr>
              <a:t>Databases to Use: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Science &amp; Technology Collection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Works Like Academic Search Complete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</a:p>
          <a:p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Gale Virtual Reference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1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Science &amp; Technology Collection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22" y="2286000"/>
            <a:ext cx="6993755" cy="2019152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752600" y="3066976"/>
            <a:ext cx="1295400" cy="4572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0925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Enter search terms.  Click on Full Text.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0" y="1765471"/>
            <a:ext cx="7525579" cy="419541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3048000" y="2438400"/>
            <a:ext cx="1295400" cy="6858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</a:t>
            </a:r>
            <a:endParaRPr lang="en-US" sz="800" dirty="0"/>
          </a:p>
        </p:txBody>
      </p:sp>
      <p:sp>
        <p:nvSpPr>
          <p:cNvPr id="6" name="Right Arrow 5"/>
          <p:cNvSpPr/>
          <p:nvPr/>
        </p:nvSpPr>
        <p:spPr>
          <a:xfrm>
            <a:off x="476249" y="4876800"/>
            <a:ext cx="762001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068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Narrow the search by selecting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Kilgore College and Book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60" y="1828800"/>
            <a:ext cx="6301480" cy="36216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48730" y="3639630"/>
            <a:ext cx="990600" cy="55137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  <p:sp>
        <p:nvSpPr>
          <p:cNvPr id="9" name="Right Arrow 8"/>
          <p:cNvSpPr/>
          <p:nvPr/>
        </p:nvSpPr>
        <p:spPr>
          <a:xfrm>
            <a:off x="762000" y="4724400"/>
            <a:ext cx="977330" cy="533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937864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Click on Full Text to 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0" y="2081381"/>
            <a:ext cx="7400000" cy="269523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133600" y="4114800"/>
            <a:ext cx="1143000" cy="585619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59582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4" y="1600200"/>
            <a:ext cx="7640971" cy="36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46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Click the cite icon on the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right side of the page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90" y="2038524"/>
            <a:ext cx="1247619" cy="278095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105400" y="3886200"/>
            <a:ext cx="8382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the icon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071030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Scroll down to your citation format. Add </a:t>
            </a:r>
            <a:r>
              <a:rPr lang="en-US" dirty="0" smtClean="0">
                <a:solidFill>
                  <a:srgbClr val="0000FF"/>
                </a:solidFill>
              </a:rPr>
              <a:t>the URL to the end of the citation, if required by your instructor.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51" y="2133600"/>
            <a:ext cx="6778364" cy="2382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57" y="4987300"/>
            <a:ext cx="7105151" cy="113886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576733" y="4876800"/>
            <a:ext cx="990600" cy="533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Get the URL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17734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Public Relations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Interviews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Research a Topic Related to Your Organization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Opposing Viewpoints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Academic Search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099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A few ideas for researching an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If it is a large or national organization, you can get information from their web page.</a:t>
            </a:r>
          </a:p>
          <a:p>
            <a:r>
              <a:rPr lang="en-US" dirty="0">
                <a:solidFill>
                  <a:srgbClr val="3333FF"/>
                </a:solidFill>
              </a:rPr>
              <a:t>Visit the Chamber of Commerce for printed information.</a:t>
            </a:r>
          </a:p>
          <a:p>
            <a:r>
              <a:rPr lang="en-US" dirty="0">
                <a:solidFill>
                  <a:srgbClr val="3333FF"/>
                </a:solidFill>
              </a:rPr>
              <a:t>Speak with someone who </a:t>
            </a:r>
            <a:r>
              <a:rPr lang="en-US" dirty="0" smtClean="0">
                <a:solidFill>
                  <a:srgbClr val="3333FF"/>
                </a:solidFill>
              </a:rPr>
              <a:t>volunteers </a:t>
            </a:r>
            <a:r>
              <a:rPr lang="en-US" dirty="0">
                <a:solidFill>
                  <a:srgbClr val="3333FF"/>
                </a:solidFill>
              </a:rPr>
              <a:t>with the organization.</a:t>
            </a:r>
          </a:p>
          <a:p>
            <a:r>
              <a:rPr lang="en-US" dirty="0">
                <a:solidFill>
                  <a:srgbClr val="3333FF"/>
                </a:solidFill>
              </a:rPr>
              <a:t>Speak with someone who has been helped by the organization.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876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Final: Opposing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10" y="2362200"/>
            <a:ext cx="6306179" cy="172388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90600" y="2743200"/>
            <a:ext cx="609600" cy="838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8289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Opposing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90" y="1619250"/>
            <a:ext cx="6953620" cy="430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48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Scroll down to browse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7" y="1768173"/>
            <a:ext cx="7208946" cy="41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47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Click on </a:t>
            </a:r>
            <a:r>
              <a:rPr lang="en-US" dirty="0" smtClean="0">
                <a:solidFill>
                  <a:srgbClr val="0000FF"/>
                </a:solidFill>
              </a:rPr>
              <a:t>the title or number to </a:t>
            </a:r>
            <a:r>
              <a:rPr lang="en-US" dirty="0">
                <a:solidFill>
                  <a:srgbClr val="0000FF"/>
                </a:solidFill>
              </a:rPr>
              <a:t>see </a:t>
            </a:r>
            <a:r>
              <a:rPr lang="en-US" dirty="0" smtClean="0">
                <a:solidFill>
                  <a:srgbClr val="0000FF"/>
                </a:solidFill>
              </a:rPr>
              <a:t>more topics </a:t>
            </a:r>
            <a:r>
              <a:rPr lang="en-US" dirty="0">
                <a:solidFill>
                  <a:srgbClr val="0000FF"/>
                </a:solidFill>
              </a:rPr>
              <a:t>within a subject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19" y="2467095"/>
            <a:ext cx="3904762" cy="1923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676400" y="2590800"/>
            <a:ext cx="1066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411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Books and eBooks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339388" cy="385348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3886200" y="1951210"/>
            <a:ext cx="2286000" cy="381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Print books can be checked out for two weeks</a:t>
            </a:r>
            <a:endParaRPr lang="en-US" sz="800" dirty="0"/>
          </a:p>
        </p:txBody>
      </p:sp>
      <p:sp>
        <p:nvSpPr>
          <p:cNvPr id="10" name="Left Arrow 9"/>
          <p:cNvSpPr/>
          <p:nvPr/>
        </p:nvSpPr>
        <p:spPr>
          <a:xfrm>
            <a:off x="3581400" y="3810000"/>
            <a:ext cx="1981200" cy="381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Ebooks can be read from your screen</a:t>
            </a:r>
            <a:endParaRPr lang="en-US" sz="800" dirty="0"/>
          </a:p>
        </p:txBody>
      </p:sp>
      <p:sp>
        <p:nvSpPr>
          <p:cNvPr id="11" name="Down Arrow 10"/>
          <p:cNvSpPr/>
          <p:nvPr/>
        </p:nvSpPr>
        <p:spPr>
          <a:xfrm>
            <a:off x="4841449" y="2332209"/>
            <a:ext cx="2209800" cy="73898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Print books have call numbers to tell where to find them on the shelf.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07208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Click to choose a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42" y="1701445"/>
            <a:ext cx="6596515" cy="43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4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Or, type in your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24" y="2552809"/>
            <a:ext cx="4980952" cy="175238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3276600" y="3889890"/>
            <a:ext cx="1447800" cy="60960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Enter search terms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02004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Click on the title to read an </a:t>
            </a:r>
            <a:r>
              <a:rPr lang="en-US" dirty="0" smtClean="0">
                <a:solidFill>
                  <a:srgbClr val="3333FF"/>
                </a:solidFill>
              </a:rPr>
              <a:t>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66" y="1609952"/>
            <a:ext cx="5266667" cy="36380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524000" y="2209800"/>
            <a:ext cx="685800" cy="12192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394684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39" y="1902258"/>
            <a:ext cx="6825521" cy="39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70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citation information will </a:t>
            </a:r>
            <a:r>
              <a:rPr lang="en-US" dirty="0" smtClean="0">
                <a:solidFill>
                  <a:srgbClr val="0000FF"/>
                </a:solidFill>
              </a:rPr>
              <a:t>be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the  </a:t>
            </a:r>
            <a:r>
              <a:rPr lang="en-US" dirty="0" smtClean="0">
                <a:solidFill>
                  <a:srgbClr val="0000FF"/>
                </a:solidFill>
              </a:rPr>
              <a:t>bottom of the article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4" y="2319476"/>
            <a:ext cx="7780952" cy="2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22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Or use the cite icon</a:t>
            </a:r>
            <a:br>
              <a:rPr lang="en-US" dirty="0" smtClean="0">
                <a:solidFill>
                  <a:srgbClr val="3333FF"/>
                </a:solidFill>
              </a:rPr>
            </a:br>
            <a:r>
              <a:rPr lang="en-US" dirty="0" smtClean="0">
                <a:solidFill>
                  <a:srgbClr val="3333FF"/>
                </a:solidFill>
              </a:rPr>
              <a:t>at the top of the page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666" y="1905000"/>
            <a:ext cx="2466667" cy="67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78" y="3191345"/>
            <a:ext cx="6513441" cy="23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23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Some things to consider</a:t>
            </a:r>
            <a:r>
              <a:rPr lang="en-US" dirty="0">
                <a:solidFill>
                  <a:srgbClr val="3333FF"/>
                </a:solidFill>
              </a:rPr>
              <a:t/>
            </a:r>
            <a:br>
              <a:rPr lang="en-US" dirty="0">
                <a:solidFill>
                  <a:srgbClr val="3333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8229600" cy="3992562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Use </a:t>
            </a:r>
            <a:r>
              <a:rPr lang="en-US" dirty="0">
                <a:solidFill>
                  <a:srgbClr val="3333FF"/>
                </a:solidFill>
              </a:rPr>
              <a:t>Opposing Viewpoints for argumentative topics</a:t>
            </a:r>
            <a:r>
              <a:rPr lang="en-US" dirty="0" smtClean="0">
                <a:solidFill>
                  <a:srgbClr val="3333FF"/>
                </a:solidFill>
              </a:rPr>
              <a:t>.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Opposing Viewpoints gives you information on more than one side of an issue.</a:t>
            </a:r>
            <a:endParaRPr lang="en-US" dirty="0">
              <a:solidFill>
                <a:srgbClr val="3333FF"/>
              </a:solidFill>
            </a:endParaRPr>
          </a:p>
          <a:p>
            <a:r>
              <a:rPr lang="en-US" dirty="0">
                <a:solidFill>
                  <a:srgbClr val="3333FF"/>
                </a:solidFill>
              </a:rPr>
              <a:t>If you can’t get into the database, wait a while, then try again.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880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If you need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Call the KC Library and speak to a librarian.</a:t>
            </a:r>
          </a:p>
          <a:p>
            <a:r>
              <a:rPr lang="en-US" dirty="0">
                <a:solidFill>
                  <a:srgbClr val="3333FF"/>
                </a:solidFill>
              </a:rPr>
              <a:t>Come to the KC Library and speak with a librarian.</a:t>
            </a:r>
          </a:p>
          <a:p>
            <a:r>
              <a:rPr lang="en-US" dirty="0">
                <a:solidFill>
                  <a:srgbClr val="3333FF"/>
                </a:solidFill>
              </a:rPr>
              <a:t>Use the Ask-A-Librarian email service from the home page.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30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Ask-A-Librarian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95" y="2433762"/>
            <a:ext cx="2523809" cy="19904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62200" y="3048000"/>
            <a:ext cx="11430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Click here</a:t>
            </a:r>
            <a:endParaRPr lang="en-US" sz="8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Complete the form and Submit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96" y="1422303"/>
            <a:ext cx="4797407" cy="48271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258896" y="3581400"/>
            <a:ext cx="914400" cy="1447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Fill in the boxes.</a:t>
            </a:r>
            <a:endParaRPr lang="en-US" sz="800" dirty="0"/>
          </a:p>
        </p:txBody>
      </p:sp>
      <p:sp>
        <p:nvSpPr>
          <p:cNvPr id="6" name="Left Arrow 5"/>
          <p:cNvSpPr/>
          <p:nvPr/>
        </p:nvSpPr>
        <p:spPr>
          <a:xfrm>
            <a:off x="5029200" y="5661318"/>
            <a:ext cx="1371600" cy="762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Submit your question.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1430</Words>
  <Application>Microsoft Office PowerPoint</Application>
  <PresentationFormat>On-screen Show (4:3)</PresentationFormat>
  <Paragraphs>346</Paragraphs>
  <Slides>102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Calibri</vt:lpstr>
      <vt:lpstr>Wingdings</vt:lpstr>
      <vt:lpstr>Office Theme</vt:lpstr>
      <vt:lpstr> </vt:lpstr>
      <vt:lpstr>Library Access 24/7</vt:lpstr>
      <vt:lpstr>Randolph C. Watson Library Homepage</vt:lpstr>
      <vt:lpstr>Randolph C. Watson Library Homepage</vt:lpstr>
      <vt:lpstr>Logging in from Off-Campus</vt:lpstr>
      <vt:lpstr>Off-Campus Log In</vt:lpstr>
      <vt:lpstr>Books and eBooks: Enter your search terms</vt:lpstr>
      <vt:lpstr>Narrow the search by selecting Kilgore College and Book</vt:lpstr>
      <vt:lpstr>Books and eBooks</vt:lpstr>
      <vt:lpstr>Click View eBook to open</vt:lpstr>
      <vt:lpstr>Click Full Text to read the book</vt:lpstr>
      <vt:lpstr>Click Search within</vt:lpstr>
      <vt:lpstr>Enter search terms</vt:lpstr>
      <vt:lpstr>Click on the page number to go to that page</vt:lpstr>
      <vt:lpstr>Click on Cite to get the citation information</vt:lpstr>
      <vt:lpstr>Scroll down to the format you need.  </vt:lpstr>
      <vt:lpstr>If your instructor requires a URL but there isn’t one listed, copy the information in the address bar and paste it to the end of the citation </vt:lpstr>
      <vt:lpstr>To keep the page, you can:</vt:lpstr>
      <vt:lpstr>Why Use a Database?</vt:lpstr>
      <vt:lpstr>Databases</vt:lpstr>
      <vt:lpstr>You can search specific databases</vt:lpstr>
      <vt:lpstr>Topic/Database Suggestions</vt:lpstr>
      <vt:lpstr>Topic/Database Suggestions</vt:lpstr>
      <vt:lpstr>Finding Databases</vt:lpstr>
      <vt:lpstr>Click on a subject area to select it</vt:lpstr>
      <vt:lpstr>Scroll to see the databases listed</vt:lpstr>
      <vt:lpstr>Click on the title to open the database</vt:lpstr>
      <vt:lpstr> </vt:lpstr>
      <vt:lpstr>Etiquette</vt:lpstr>
      <vt:lpstr>Click Academic Search Complete</vt:lpstr>
      <vt:lpstr>Enter search terms. Select Full Text.  Search.</vt:lpstr>
      <vt:lpstr>Click Full Text to view article</vt:lpstr>
      <vt:lpstr>Read</vt:lpstr>
      <vt:lpstr>Click Cite on the right side of the page</vt:lpstr>
      <vt:lpstr>Scroll down to the correct format. Copy and paste to your bibliography page.</vt:lpstr>
      <vt:lpstr>Art</vt:lpstr>
      <vt:lpstr>Go to Art, Humanities &amp; Philosophy</vt:lpstr>
      <vt:lpstr>Click on Oxford Art Online</vt:lpstr>
      <vt:lpstr>Enter Search Terms</vt:lpstr>
      <vt:lpstr>Click on a Title</vt:lpstr>
      <vt:lpstr>Scroll down to the Image and click Open in a new tab</vt:lpstr>
      <vt:lpstr>Use the image as a Visual Aid</vt:lpstr>
      <vt:lpstr>Go back to the page and read the biography for information</vt:lpstr>
      <vt:lpstr>The biography may provide information on the artist’s techniques</vt:lpstr>
      <vt:lpstr>Click on the cite icon for the bibliography</vt:lpstr>
      <vt:lpstr>Art: Also try</vt:lpstr>
      <vt:lpstr>JSTOR</vt:lpstr>
      <vt:lpstr>Enter search terms</vt:lpstr>
      <vt:lpstr>Click on the title you want to read</vt:lpstr>
      <vt:lpstr>Read</vt:lpstr>
      <vt:lpstr>Get the citation info by clicking  on Cite this Item on the left sidebar</vt:lpstr>
      <vt:lpstr>Copy and paste the citation to your Bibliography page</vt:lpstr>
      <vt:lpstr>Biography</vt:lpstr>
      <vt:lpstr>Gale Virtual Reference Library</vt:lpstr>
      <vt:lpstr>Enter Search Terms</vt:lpstr>
      <vt:lpstr>Click on a Title</vt:lpstr>
      <vt:lpstr>Read</vt:lpstr>
      <vt:lpstr>Click on the Cite icon at the top of the page</vt:lpstr>
      <vt:lpstr>Use the arrow to select the correct format.</vt:lpstr>
      <vt:lpstr>Biography</vt:lpstr>
      <vt:lpstr>Enter search terms and hit Enter</vt:lpstr>
      <vt:lpstr>Biography</vt:lpstr>
      <vt:lpstr>Click on a section heading to show more titles </vt:lpstr>
      <vt:lpstr>Click on a title to view the article</vt:lpstr>
      <vt:lpstr>Read</vt:lpstr>
      <vt:lpstr>Click the Cite icon at the top of the page</vt:lpstr>
      <vt:lpstr>Click arrow to change citation format</vt:lpstr>
      <vt:lpstr>American Heritage/Patriotic</vt:lpstr>
      <vt:lpstr>U.S. History (Gale in Context)</vt:lpstr>
      <vt:lpstr>Enter search terms</vt:lpstr>
      <vt:lpstr>Or scroll down to browse topics</vt:lpstr>
      <vt:lpstr>Click on subject area or number to see more titles</vt:lpstr>
      <vt:lpstr>Click on a Title to view the article</vt:lpstr>
      <vt:lpstr>Read</vt:lpstr>
      <vt:lpstr>Click on the cite icon at the top of the page</vt:lpstr>
      <vt:lpstr>Use the format required by your instructor</vt:lpstr>
      <vt:lpstr>Science &amp; Technology</vt:lpstr>
      <vt:lpstr>Science &amp; Technology Collection</vt:lpstr>
      <vt:lpstr>Enter search terms.  Click on Full Text.</vt:lpstr>
      <vt:lpstr>Click on Full Text to view</vt:lpstr>
      <vt:lpstr>Read</vt:lpstr>
      <vt:lpstr>Click the cite icon on the  right side of the page</vt:lpstr>
      <vt:lpstr>Scroll down to your citation format. Add the URL to the end of the citation, if required by your instructor.</vt:lpstr>
      <vt:lpstr>Public Relations</vt:lpstr>
      <vt:lpstr>A few ideas for researching an organization</vt:lpstr>
      <vt:lpstr>Final: Opposing Viewpoints</vt:lpstr>
      <vt:lpstr>Opposing Viewpoints</vt:lpstr>
      <vt:lpstr>Scroll down to browse issues</vt:lpstr>
      <vt:lpstr>Click on the title or number to see more topics within a subject area</vt:lpstr>
      <vt:lpstr>Click to choose a topic</vt:lpstr>
      <vt:lpstr>Or, type in your topic</vt:lpstr>
      <vt:lpstr>Click on the title to read an article</vt:lpstr>
      <vt:lpstr>Read</vt:lpstr>
      <vt:lpstr>The citation information will be at the  bottom of the article</vt:lpstr>
      <vt:lpstr>Or use the cite icon at the top of the page</vt:lpstr>
      <vt:lpstr>Some things to consider </vt:lpstr>
      <vt:lpstr>If you need help</vt:lpstr>
      <vt:lpstr>Ask-A-Librarian</vt:lpstr>
      <vt:lpstr>Complete the form and Submit</vt:lpstr>
      <vt:lpstr>Ask-A-Librarian</vt:lpstr>
      <vt:lpstr>Quiz</vt:lpstr>
      <vt:lpstr> </vt:lpstr>
    </vt:vector>
  </TitlesOfParts>
  <Company>Kilgore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swilson</dc:creator>
  <cp:lastModifiedBy>Susan Wilson</cp:lastModifiedBy>
  <cp:revision>124</cp:revision>
  <dcterms:created xsi:type="dcterms:W3CDTF">2011-08-31T18:54:21Z</dcterms:created>
  <dcterms:modified xsi:type="dcterms:W3CDTF">2019-09-16T20:35:10Z</dcterms:modified>
</cp:coreProperties>
</file>